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oboto"/>
      <p:regular r:id="rId13"/>
      <p:bold r:id="rId14"/>
      <p:italic r:id="rId15"/>
      <p:boldItalic r:id="rId16"/>
    </p:embeddedFont>
    <p:embeddedFont>
      <p:font typeface="Nunito"/>
      <p:regular r:id="rId17"/>
      <p:bold r:id="rId18"/>
      <p:italic r:id="rId19"/>
      <p:boldItalic r:id="rId20"/>
    </p:embeddedFont>
    <p:embeddedFont>
      <p:font typeface="Montserrat"/>
      <p:regular r:id="rId21"/>
      <p:bold r:id="rId22"/>
      <p:italic r:id="rId23"/>
      <p:boldItalic r:id="rId24"/>
    </p:embeddedFont>
    <p:embeddedFont>
      <p:font typeface="Lato"/>
      <p:regular r:id="rId25"/>
      <p:bold r:id="rId26"/>
      <p:italic r:id="rId27"/>
      <p:boldItalic r:id="rId28"/>
    </p:embeddedFont>
    <p:embeddedFont>
      <p:font typeface="Averag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boldItalic.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5" Type="http://schemas.openxmlformats.org/officeDocument/2006/relationships/font" Target="fonts/Roboto-italic.fntdata"/><Relationship Id="rId14" Type="http://schemas.openxmlformats.org/officeDocument/2006/relationships/font" Target="fonts/Roboto-bold.fntdata"/><Relationship Id="rId17" Type="http://schemas.openxmlformats.org/officeDocument/2006/relationships/font" Target="fonts/Nunito-regular.fntdata"/><Relationship Id="rId16" Type="http://schemas.openxmlformats.org/officeDocument/2006/relationships/font" Target="fonts/Roboto-boldItalic.fntdata"/><Relationship Id="rId19" Type="http://schemas.openxmlformats.org/officeDocument/2006/relationships/font" Target="fonts/Nunito-italic.fntdata"/><Relationship Id="rId18" Type="http://schemas.openxmlformats.org/officeDocument/2006/relationships/font" Target="fonts/Nunito-bold.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Franz_Hofmeister" TargetMode="External"/><Relationship Id="rId3" Type="http://schemas.openxmlformats.org/officeDocument/2006/relationships/hyperlink" Target="https://en.wikipedia.org/wiki/Hermann_Emil_Fischer" TargetMode="External"/><Relationship Id="rId4" Type="http://schemas.openxmlformats.org/officeDocument/2006/relationships/hyperlink" Target="https://en.wikipedia.org/wiki/Protein_sequences" TargetMode="External"/><Relationship Id="rId5" Type="http://schemas.openxmlformats.org/officeDocument/2006/relationships/hyperlink" Target="https://en.wikipedia.org/wiki/Frederick_Sanger" TargetMode="External"/><Relationship Id="rId6" Type="http://schemas.openxmlformats.org/officeDocument/2006/relationships/hyperlink" Target="https://en.wikipedia.org/wiki/Insulin" TargetMode="External"/><Relationship Id="rId7" Type="http://schemas.openxmlformats.org/officeDocument/2006/relationships/hyperlink" Target="https://en.wikipedia.org/wiki/Paulien_Hogeweg" TargetMode="External"/><Relationship Id="rId8" Type="http://schemas.openxmlformats.org/officeDocument/2006/relationships/hyperlink" Target="https://en.wikipedia.org/w/index.php?title=Ben_Hesper&amp;action=edit&amp;redlink=1"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Pattern_recognition" TargetMode="External"/><Relationship Id="rId3" Type="http://schemas.openxmlformats.org/officeDocument/2006/relationships/hyperlink" Target="https://en.wikipedia.org/wiki/Data_mining" TargetMode="External"/><Relationship Id="rId4" Type="http://schemas.openxmlformats.org/officeDocument/2006/relationships/hyperlink" Target="https://en.wikipedia.org/wiki/Machine_learning" TargetMode="External"/><Relationship Id="rId5" Type="http://schemas.openxmlformats.org/officeDocument/2006/relationships/hyperlink" Target="https://en.wikipedia.org/wiki/Biological_Data_Visualization" TargetMode="External"/></Relationships>
</file>

<file path=ppt/notesSlides/_rels/notesSlide6.xml.rels><?xml version="1.0" encoding="UTF-8" standalone="yes"?><Relationships xmlns="http://schemas.openxmlformats.org/package/2006/relationships"><Relationship Id="rId11" Type="http://schemas.openxmlformats.org/officeDocument/2006/relationships/hyperlink" Target="https://en.wikipedia.org/wiki/Genome-wide_association_studies" TargetMode="External"/><Relationship Id="rId10" Type="http://schemas.openxmlformats.org/officeDocument/2006/relationships/hyperlink" Target="https://en.wikipedia.org/wiki/Protein%E2%80%93protein_interactions" TargetMode="External"/><Relationship Id="rId13" Type="http://schemas.openxmlformats.org/officeDocument/2006/relationships/hyperlink" Target="https://en.wikipedia.org/wiki/Cellular_model" TargetMode="External"/><Relationship Id="rId12" Type="http://schemas.openxmlformats.org/officeDocument/2006/relationships/hyperlink" Target="https://en.wikipedia.org/wiki/Evolution" TargetMode="External"/><Relationship Id="rId1" Type="http://schemas.openxmlformats.org/officeDocument/2006/relationships/notesMaster" Target="../notesMasters/notesMaster1.xml"/><Relationship Id="rId2" Type="http://schemas.openxmlformats.org/officeDocument/2006/relationships/hyperlink" Target="https://en.wikipedia.org/wiki/Sequence_alignment" TargetMode="External"/><Relationship Id="rId3" Type="http://schemas.openxmlformats.org/officeDocument/2006/relationships/hyperlink" Target="https://en.wikipedia.org/wiki/Gene_finding" TargetMode="External"/><Relationship Id="rId4" Type="http://schemas.openxmlformats.org/officeDocument/2006/relationships/hyperlink" Target="https://en.wikipedia.org/wiki/Genome_assembly" TargetMode="External"/><Relationship Id="rId9" Type="http://schemas.openxmlformats.org/officeDocument/2006/relationships/hyperlink" Target="https://en.wikipedia.org/wiki/Gene_expression" TargetMode="External"/><Relationship Id="rId5" Type="http://schemas.openxmlformats.org/officeDocument/2006/relationships/hyperlink" Target="https://en.wikipedia.org/wiki/Drug_design" TargetMode="External"/><Relationship Id="rId6" Type="http://schemas.openxmlformats.org/officeDocument/2006/relationships/hyperlink" Target="https://en.wikipedia.org/wiki/Drug_discovery" TargetMode="External"/><Relationship Id="rId7" Type="http://schemas.openxmlformats.org/officeDocument/2006/relationships/hyperlink" Target="https://en.wikipedia.org/wiki/Protein_structural_alignment" TargetMode="External"/><Relationship Id="rId8" Type="http://schemas.openxmlformats.org/officeDocument/2006/relationships/hyperlink" Target="https://en.wikipedia.org/wiki/Protein_structure_prediction"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solidFill>
                  <a:schemeClr val="dk1"/>
                </a:solidFill>
              </a:rPr>
              <a:t>a very interdisciplinary science that unites a range of more traditional fields of studies</a:t>
            </a:r>
            <a:r>
              <a:rPr lang="ru">
                <a:solidFill>
                  <a:schemeClr val="dk1"/>
                </a:solidFill>
              </a:rPr>
              <a:t> with the</a:t>
            </a:r>
            <a:r>
              <a:rPr lang="ru">
                <a:solidFill>
                  <a:schemeClr val="dk1"/>
                </a:solidFill>
                <a:highlight>
                  <a:srgbClr val="FFFF00"/>
                </a:highlight>
              </a:rPr>
              <a:t> aim of getting a better understanding of natural processes </a:t>
            </a:r>
            <a:endParaRPr>
              <a:solidFill>
                <a:schemeClr val="dk1"/>
              </a:solidFill>
              <a:highlight>
                <a:srgbClr val="FFFF00"/>
              </a:highlight>
            </a:endParaRPr>
          </a:p>
          <a:p>
            <a:pPr indent="0" lvl="0" marL="0" rtl="0" algn="l">
              <a:spcBef>
                <a:spcPts val="0"/>
              </a:spcBef>
              <a:spcAft>
                <a:spcPts val="0"/>
              </a:spcAft>
              <a:buNone/>
            </a:pPr>
            <a:r>
              <a:rPr lang="ru">
                <a:solidFill>
                  <a:schemeClr val="dk1"/>
                </a:solidFill>
              </a:rPr>
              <a:t>it lies in the area of </a:t>
            </a:r>
            <a:r>
              <a:rPr lang="ru">
                <a:solidFill>
                  <a:schemeClr val="dk1"/>
                </a:solidFill>
                <a:highlight>
                  <a:srgbClr val="FFFF00"/>
                </a:highlight>
              </a:rPr>
              <a:t>biology </a:t>
            </a:r>
            <a:r>
              <a:rPr lang="ru">
                <a:solidFill>
                  <a:schemeClr val="dk1"/>
                </a:solidFill>
              </a:rPr>
              <a:t>and focuses on the</a:t>
            </a:r>
            <a:r>
              <a:rPr lang="ru">
                <a:solidFill>
                  <a:schemeClr val="dk1"/>
                </a:solidFill>
                <a:highlight>
                  <a:srgbClr val="FFFF00"/>
                </a:highlight>
              </a:rPr>
              <a:t> life on micro and nano level,</a:t>
            </a:r>
            <a:r>
              <a:rPr lang="ru">
                <a:solidFill>
                  <a:schemeClr val="dk1"/>
                </a:solidFill>
              </a:rPr>
              <a:t> and its objects and their interactions - for example organic molecules, clusters of them, their structural parts,</a:t>
            </a:r>
            <a:endParaRPr>
              <a:solidFill>
                <a:schemeClr val="dk1"/>
              </a:solidFill>
            </a:endParaRPr>
          </a:p>
          <a:p>
            <a:pPr indent="0" lvl="0" marL="0" rtl="0" algn="l">
              <a:spcBef>
                <a:spcPts val="0"/>
              </a:spcBef>
              <a:spcAft>
                <a:spcPts val="0"/>
              </a:spcAft>
              <a:buNone/>
            </a:pPr>
            <a:r>
              <a:rPr lang="ru">
                <a:solidFill>
                  <a:schemeClr val="dk1"/>
                </a:solidFill>
              </a:rPr>
              <a:t>to do that, information is collected, compared, visualized and shared with the use of modern tools like statistics, mathematics, computer science with its capacity for data storage and analysis, nanoengineering as means of physical observations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bb858d8c24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bb858d8c24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highlight>
                  <a:srgbClr val="FFFF00"/>
                </a:highlight>
              </a:rPr>
              <a:t>The science naturally evolved from biochemistry</a:t>
            </a:r>
            <a:endParaRPr>
              <a:highlight>
                <a:srgbClr val="FFFF00"/>
              </a:highlight>
            </a:endParaRPr>
          </a:p>
          <a:p>
            <a:pPr indent="0" lvl="0" marL="0" rtl="0" algn="l">
              <a:spcBef>
                <a:spcPts val="0"/>
              </a:spcBef>
              <a:spcAft>
                <a:spcPts val="0"/>
              </a:spcAft>
              <a:buClr>
                <a:schemeClr val="dk1"/>
              </a:buClr>
              <a:buSzPts val="1100"/>
              <a:buFont typeface="Arial"/>
              <a:buNone/>
            </a:pPr>
            <a:r>
              <a:rPr lang="ru">
                <a:highlight>
                  <a:srgbClr val="FFFF00"/>
                </a:highlight>
              </a:rPr>
              <a:t>the information in biology is dna and proteins - aminoacids</a:t>
            </a:r>
            <a:endParaRPr>
              <a:highlight>
                <a:srgbClr val="FFFF00"/>
              </a:highlight>
            </a:endParaRPr>
          </a:p>
          <a:p>
            <a:pPr indent="0" lvl="0" marL="0" rtl="0" algn="l">
              <a:spcBef>
                <a:spcPts val="0"/>
              </a:spcBef>
              <a:spcAft>
                <a:spcPts val="0"/>
              </a:spcAft>
              <a:buClr>
                <a:schemeClr val="dk1"/>
              </a:buClr>
              <a:buSzPts val="1100"/>
              <a:buFont typeface="Arial"/>
              <a:buNone/>
            </a:pPr>
            <a:r>
              <a:rPr lang="ru" sz="1050">
                <a:solidFill>
                  <a:srgbClr val="202122"/>
                </a:solidFill>
              </a:rPr>
              <a:t>we can choose as the first point the proposal that proteins were linear chains of α-aminoacids made by two scientists, </a:t>
            </a:r>
            <a:r>
              <a:rPr lang="ru" sz="1050">
                <a:solidFill>
                  <a:srgbClr val="0645AD"/>
                </a:solidFill>
                <a:uFill>
                  <a:noFill/>
                </a:uFill>
                <a:hlinkClick r:id="rId2">
                  <a:extLst>
                    <a:ext uri="{A12FA001-AC4F-418D-AE19-62706E023703}">
                      <ahyp:hlinkClr val="tx"/>
                    </a:ext>
                  </a:extLst>
                </a:hlinkClick>
              </a:rPr>
              <a:t>Franz Hofmeister</a:t>
            </a:r>
            <a:r>
              <a:rPr lang="ru" sz="1050">
                <a:solidFill>
                  <a:srgbClr val="202122"/>
                </a:solidFill>
              </a:rPr>
              <a:t> and </a:t>
            </a:r>
            <a:r>
              <a:rPr lang="ru" sz="1050">
                <a:solidFill>
                  <a:srgbClr val="0645AD"/>
                </a:solidFill>
                <a:uFill>
                  <a:noFill/>
                </a:uFill>
                <a:hlinkClick r:id="rId3">
                  <a:extLst>
                    <a:ext uri="{A12FA001-AC4F-418D-AE19-62706E023703}">
                      <ahyp:hlinkClr val="tx"/>
                    </a:ext>
                  </a:extLst>
                </a:hlinkClick>
              </a:rPr>
              <a:t>Emil Fischer</a:t>
            </a:r>
            <a:r>
              <a:rPr lang="ru" sz="1050">
                <a:solidFill>
                  <a:srgbClr val="202122"/>
                </a:solidFill>
              </a:rPr>
              <a:t>, in 1902,</a:t>
            </a:r>
            <a:endParaRPr sz="1050">
              <a:solidFill>
                <a:srgbClr val="202122"/>
              </a:solidFill>
            </a:endParaRPr>
          </a:p>
          <a:p>
            <a:pPr indent="0" lvl="0" marL="0" rtl="0" algn="l">
              <a:spcBef>
                <a:spcPts val="0"/>
              </a:spcBef>
              <a:spcAft>
                <a:spcPts val="0"/>
              </a:spcAft>
              <a:buNone/>
            </a:pPr>
            <a:r>
              <a:rPr lang="ru" sz="1050">
                <a:solidFill>
                  <a:srgbClr val="4D5156"/>
                </a:solidFill>
              </a:rPr>
              <a:t>it was proved in  </a:t>
            </a:r>
            <a:r>
              <a:rPr lang="ru" sz="1050">
                <a:solidFill>
                  <a:srgbClr val="202122"/>
                </a:solidFill>
              </a:rPr>
              <a:t>the early 1950s. when </a:t>
            </a:r>
            <a:r>
              <a:rPr lang="ru" sz="1050">
                <a:solidFill>
                  <a:srgbClr val="0645AD"/>
                </a:solidFill>
                <a:uFill>
                  <a:noFill/>
                </a:uFill>
                <a:hlinkClick r:id="rId4">
                  <a:extLst>
                    <a:ext uri="{A12FA001-AC4F-418D-AE19-62706E023703}">
                      <ahyp:hlinkClr val="tx"/>
                    </a:ext>
                  </a:extLst>
                </a:hlinkClick>
              </a:rPr>
              <a:t>protein sequences</a:t>
            </a:r>
            <a:r>
              <a:rPr lang="ru" sz="1050">
                <a:solidFill>
                  <a:srgbClr val="202122"/>
                </a:solidFill>
              </a:rPr>
              <a:t> became available after </a:t>
            </a:r>
            <a:r>
              <a:rPr lang="ru" sz="1050">
                <a:solidFill>
                  <a:srgbClr val="0645AD"/>
                </a:solidFill>
                <a:uFill>
                  <a:noFill/>
                </a:uFill>
                <a:hlinkClick r:id="rId5">
                  <a:extLst>
                    <a:ext uri="{A12FA001-AC4F-418D-AE19-62706E023703}">
                      <ahyp:hlinkClr val="tx"/>
                    </a:ext>
                  </a:extLst>
                </a:hlinkClick>
              </a:rPr>
              <a:t>Frederick Sanger</a:t>
            </a:r>
            <a:r>
              <a:rPr lang="ru" sz="1050">
                <a:solidFill>
                  <a:srgbClr val="202122"/>
                </a:solidFill>
              </a:rPr>
              <a:t> determined the sequence of </a:t>
            </a:r>
            <a:r>
              <a:rPr lang="ru" sz="1050">
                <a:solidFill>
                  <a:srgbClr val="0645AD"/>
                </a:solidFill>
                <a:uFill>
                  <a:noFill/>
                </a:uFill>
                <a:hlinkClick r:id="rId6">
                  <a:extLst>
                    <a:ext uri="{A12FA001-AC4F-418D-AE19-62706E023703}">
                      <ahyp:hlinkClr val="tx"/>
                    </a:ext>
                  </a:extLst>
                </a:hlinkClick>
              </a:rPr>
              <a:t>insulin</a:t>
            </a:r>
            <a:endParaRPr sz="1050">
              <a:solidFill>
                <a:srgbClr val="202122"/>
              </a:solidFill>
            </a:endParaRPr>
          </a:p>
          <a:p>
            <a:pPr indent="0" lvl="0" marL="0" rtl="0" algn="l">
              <a:spcBef>
                <a:spcPts val="0"/>
              </a:spcBef>
              <a:spcAft>
                <a:spcPts val="0"/>
              </a:spcAft>
              <a:buClr>
                <a:schemeClr val="dk1"/>
              </a:buClr>
              <a:buSzPts val="1100"/>
              <a:buFont typeface="Arial"/>
              <a:buNone/>
            </a:pPr>
            <a:r>
              <a:rPr lang="ru" sz="1050">
                <a:solidFill>
                  <a:srgbClr val="202122"/>
                </a:solidFill>
                <a:highlight>
                  <a:srgbClr val="FFFF00"/>
                </a:highlight>
              </a:rPr>
              <a:t>scientists begun to compare sequences, which was complicated to do manually</a:t>
            </a:r>
            <a:endParaRPr sz="1050">
              <a:solidFill>
                <a:srgbClr val="202122"/>
              </a:solidFill>
              <a:highlight>
                <a:srgbClr val="FFFF00"/>
              </a:highlight>
            </a:endParaRPr>
          </a:p>
          <a:p>
            <a:pPr indent="0" lvl="0" marL="0" rtl="0" algn="l">
              <a:lnSpc>
                <a:spcPct val="115000"/>
              </a:lnSpc>
              <a:spcBef>
                <a:spcPts val="0"/>
              </a:spcBef>
              <a:spcAft>
                <a:spcPts val="0"/>
              </a:spcAft>
              <a:buNone/>
            </a:pPr>
            <a:r>
              <a:rPr lang="ru" sz="1450">
                <a:solidFill>
                  <a:srgbClr val="0B0E10"/>
                </a:solidFill>
              </a:rPr>
              <a:t>Margaret Dayhoff in 1968 and her collection of protein sequences known as the Atlas of Protein Sequence and Structure</a:t>
            </a:r>
            <a:r>
              <a:rPr lang="ru" sz="1050">
                <a:solidFill>
                  <a:srgbClr val="202122"/>
                </a:solidFill>
              </a:rPr>
              <a:t>. </a:t>
            </a:r>
            <a:r>
              <a:rPr lang="ru" sz="1050">
                <a:solidFill>
                  <a:srgbClr val="202122"/>
                </a:solidFill>
                <a:highlight>
                  <a:srgbClr val="FFFF00"/>
                </a:highlight>
              </a:rPr>
              <a:t>after that Computers clearly became essential in molecular biology</a:t>
            </a:r>
            <a:endParaRPr sz="1050">
              <a:solidFill>
                <a:srgbClr val="202122"/>
              </a:solidFill>
              <a:highlight>
                <a:srgbClr val="FFFF00"/>
              </a:highlight>
            </a:endParaRPr>
          </a:p>
          <a:p>
            <a:pPr indent="0" lvl="0" marL="0" rtl="0" algn="l">
              <a:spcBef>
                <a:spcPts val="1600"/>
              </a:spcBef>
              <a:spcAft>
                <a:spcPts val="0"/>
              </a:spcAft>
              <a:buClr>
                <a:schemeClr val="dk1"/>
              </a:buClr>
              <a:buSzPts val="1100"/>
              <a:buFont typeface="Arial"/>
              <a:buNone/>
            </a:pPr>
            <a:r>
              <a:rPr lang="ru" sz="1050">
                <a:solidFill>
                  <a:srgbClr val="202122"/>
                </a:solidFill>
              </a:rPr>
              <a:t>Historically, the term </a:t>
            </a:r>
            <a:r>
              <a:rPr i="1" lang="ru" sz="1050">
                <a:solidFill>
                  <a:srgbClr val="202122"/>
                </a:solidFill>
              </a:rPr>
              <a:t>bioinformatics</a:t>
            </a:r>
            <a:r>
              <a:rPr lang="ru" sz="1050">
                <a:solidFill>
                  <a:srgbClr val="202122"/>
                </a:solidFill>
              </a:rPr>
              <a:t> did not mean what it means today. </a:t>
            </a:r>
            <a:r>
              <a:rPr lang="ru" sz="1050">
                <a:solidFill>
                  <a:srgbClr val="0645AD"/>
                </a:solidFill>
                <a:uFill>
                  <a:noFill/>
                </a:uFill>
                <a:hlinkClick r:id="rId7">
                  <a:extLst>
                    <a:ext uri="{A12FA001-AC4F-418D-AE19-62706E023703}">
                      <ahyp:hlinkClr val="tx"/>
                    </a:ext>
                  </a:extLst>
                </a:hlinkClick>
              </a:rPr>
              <a:t>Paulien Hogeweg</a:t>
            </a:r>
            <a:r>
              <a:rPr lang="ru" sz="1050">
                <a:solidFill>
                  <a:srgbClr val="202122"/>
                </a:solidFill>
              </a:rPr>
              <a:t> and </a:t>
            </a:r>
            <a:r>
              <a:rPr lang="ru" sz="1050">
                <a:solidFill>
                  <a:srgbClr val="BA0000"/>
                </a:solidFill>
                <a:uFill>
                  <a:noFill/>
                </a:uFill>
                <a:hlinkClick r:id="rId8">
                  <a:extLst>
                    <a:ext uri="{A12FA001-AC4F-418D-AE19-62706E023703}">
                      <ahyp:hlinkClr val="tx"/>
                    </a:ext>
                  </a:extLst>
                </a:hlinkClick>
              </a:rPr>
              <a:t>Ben Hesper</a:t>
            </a:r>
            <a:r>
              <a:rPr lang="ru" sz="1050">
                <a:solidFill>
                  <a:srgbClr val="202122"/>
                </a:solidFill>
              </a:rPr>
              <a:t> coined it in 1970 to refer to the study of information processes in biotic systems</a:t>
            </a:r>
            <a:endParaRPr sz="1050">
              <a:solidFill>
                <a:srgbClr val="202122"/>
              </a:solidFill>
            </a:endParaRPr>
          </a:p>
          <a:p>
            <a:pPr indent="0" lvl="0" marL="0" rtl="0" algn="l">
              <a:spcBef>
                <a:spcPts val="0"/>
              </a:spcBef>
              <a:spcAft>
                <a:spcPts val="0"/>
              </a:spcAft>
              <a:buClr>
                <a:schemeClr val="dk1"/>
              </a:buClr>
              <a:buSzPts val="1100"/>
              <a:buFont typeface="Arial"/>
              <a:buNone/>
            </a:pPr>
            <a:r>
              <a:rPr lang="ru" sz="1050">
                <a:solidFill>
                  <a:srgbClr val="202122"/>
                </a:solidFill>
              </a:rPr>
              <a:t>later it became what we know it as today, the application </a:t>
            </a:r>
            <a:r>
              <a:rPr lang="ru" sz="1050">
                <a:solidFill>
                  <a:srgbClr val="202122"/>
                </a:solidFill>
                <a:highlight>
                  <a:srgbClr val="FFFF00"/>
                </a:highlight>
              </a:rPr>
              <a:t>of computer tech to process immense amounts of biological information</a:t>
            </a:r>
            <a:endParaRPr sz="1050">
              <a:solidFill>
                <a:srgbClr val="202122"/>
              </a:solidFill>
              <a:highlight>
                <a:srgbClr val="FFFF00"/>
              </a:highlight>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0675" lvl="0" marL="457200" rtl="0" algn="l">
              <a:lnSpc>
                <a:spcPct val="142100"/>
              </a:lnSpc>
              <a:spcBef>
                <a:spcPts val="0"/>
              </a:spcBef>
              <a:spcAft>
                <a:spcPts val="0"/>
              </a:spcAft>
              <a:buClr>
                <a:srgbClr val="222222"/>
              </a:buClr>
              <a:buSzPts val="1450"/>
              <a:buChar char="●"/>
            </a:pPr>
            <a:r>
              <a:rPr lang="ru"/>
              <a:t>the science deals with dna, which consists of aminoacids, proteins, that do as well, macromolecular complexes that consist of mane proteins</a:t>
            </a:r>
            <a:endParaRPr/>
          </a:p>
          <a:p>
            <a:pPr indent="-304800" lvl="0" marL="457200" rtl="0" algn="l">
              <a:lnSpc>
                <a:spcPct val="142100"/>
              </a:lnSpc>
              <a:spcBef>
                <a:spcPts val="0"/>
              </a:spcBef>
              <a:spcAft>
                <a:spcPts val="0"/>
              </a:spcAft>
              <a:buClr>
                <a:srgbClr val="222222"/>
              </a:buClr>
              <a:buSzPts val="1200"/>
              <a:buChar char="●"/>
            </a:pPr>
            <a:r>
              <a:rPr lang="ru"/>
              <a:t>they come in different forms that share the definition of big data - the genome, the protein sequence are large arrays of aminoacids and other structural units</a:t>
            </a:r>
            <a:endParaRPr/>
          </a:p>
          <a:p>
            <a:pPr indent="-304800" lvl="0" marL="457200" rtl="0" algn="l">
              <a:lnSpc>
                <a:spcPct val="142100"/>
              </a:lnSpc>
              <a:spcBef>
                <a:spcPts val="0"/>
              </a:spcBef>
              <a:spcAft>
                <a:spcPts val="0"/>
              </a:spcAft>
              <a:buClr>
                <a:srgbClr val="222222"/>
              </a:buClr>
              <a:buSzPts val="1200"/>
              <a:buChar char="●"/>
            </a:pPr>
            <a:r>
              <a:rPr lang="ru"/>
              <a:t>this data needs to be acquired, stored, and analyzed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42100"/>
              </a:lnSpc>
              <a:spcBef>
                <a:spcPts val="0"/>
              </a:spcBef>
              <a:spcAft>
                <a:spcPts val="0"/>
              </a:spcAft>
              <a:buNone/>
            </a:pPr>
            <a:r>
              <a:rPr lang="ru" sz="1450">
                <a:solidFill>
                  <a:srgbClr val="222222"/>
                </a:solidFill>
                <a:highlight>
                  <a:srgbClr val="FFFFFF"/>
                </a:highlight>
              </a:rPr>
              <a:t>all the stages of bioinformatics are a fruitful workground for programmers, as it begins with data storage in databases</a:t>
            </a:r>
            <a:endParaRPr sz="1450">
              <a:solidFill>
                <a:srgbClr val="222222"/>
              </a:solidFill>
              <a:highlight>
                <a:srgbClr val="FFFFFF"/>
              </a:highlight>
            </a:endParaRPr>
          </a:p>
          <a:p>
            <a:pPr indent="0" lvl="0" marL="0" rtl="0" algn="l">
              <a:lnSpc>
                <a:spcPct val="142100"/>
              </a:lnSpc>
              <a:spcBef>
                <a:spcPts val="1800"/>
              </a:spcBef>
              <a:spcAft>
                <a:spcPts val="0"/>
              </a:spcAft>
              <a:buNone/>
            </a:pPr>
            <a:r>
              <a:rPr lang="ru" sz="1450">
                <a:solidFill>
                  <a:srgbClr val="222222"/>
                </a:solidFill>
                <a:highlight>
                  <a:srgbClr val="FFFFFF"/>
                </a:highlight>
              </a:rPr>
              <a:t>Primary databases are populated with experimentally derived data such as nucleotide sequence, protein sequence or macromolecular structure.</a:t>
            </a:r>
            <a:endParaRPr sz="1800">
              <a:solidFill>
                <a:srgbClr val="222222"/>
              </a:solidFill>
              <a:highlight>
                <a:srgbClr val="FFFFFF"/>
              </a:highlight>
            </a:endParaRPr>
          </a:p>
          <a:p>
            <a:pPr indent="0" lvl="0" marL="0" rtl="0" algn="l">
              <a:lnSpc>
                <a:spcPct val="142100"/>
              </a:lnSpc>
              <a:spcBef>
                <a:spcPts val="1800"/>
              </a:spcBef>
              <a:spcAft>
                <a:spcPts val="0"/>
              </a:spcAft>
              <a:buNone/>
            </a:pPr>
            <a:r>
              <a:rPr lang="ru" sz="1450">
                <a:solidFill>
                  <a:srgbClr val="222222"/>
                </a:solidFill>
                <a:highlight>
                  <a:srgbClr val="FFFFFF"/>
                </a:highlight>
              </a:rPr>
              <a:t>secondary databases comprise data derived from the results of analysing primary data. - help share the research in the community</a:t>
            </a:r>
            <a:endParaRPr sz="1450">
              <a:solidFill>
                <a:srgbClr val="222222"/>
              </a:solidFill>
              <a:highlight>
                <a:srgbClr val="FFFFFF"/>
              </a:highlight>
            </a:endParaRPr>
          </a:p>
          <a:p>
            <a:pPr indent="0" lvl="0" marL="0" rtl="0" algn="l">
              <a:lnSpc>
                <a:spcPct val="115000"/>
              </a:lnSpc>
              <a:spcBef>
                <a:spcPts val="1800"/>
              </a:spcBef>
              <a:spcAft>
                <a:spcPts val="0"/>
              </a:spcAft>
              <a:buClr>
                <a:schemeClr val="dk1"/>
              </a:buClr>
              <a:buSzPts val="1100"/>
              <a:buFont typeface="Arial"/>
              <a:buNone/>
            </a:pPr>
            <a:r>
              <a:rPr lang="ru" sz="1050">
                <a:solidFill>
                  <a:srgbClr val="0645AD"/>
                </a:solidFill>
                <a:highlight>
                  <a:srgbClr val="FFFFFF"/>
                </a:highlight>
                <a:uFill>
                  <a:noFill/>
                </a:uFill>
                <a:hlinkClick r:id="rId2">
                  <a:extLst>
                    <a:ext uri="{A12FA001-AC4F-418D-AE19-62706E023703}">
                      <ahyp:hlinkClr val="tx"/>
                    </a:ext>
                  </a:extLst>
                </a:hlinkClick>
              </a:rPr>
              <a:t>pattern recognition</a:t>
            </a:r>
            <a:r>
              <a:rPr lang="ru" sz="1050">
                <a:solidFill>
                  <a:srgbClr val="202122"/>
                </a:solidFill>
                <a:highlight>
                  <a:srgbClr val="FFFFFF"/>
                </a:highlight>
              </a:rPr>
              <a:t>, </a:t>
            </a:r>
            <a:r>
              <a:rPr lang="ru" sz="1050">
                <a:solidFill>
                  <a:srgbClr val="0645AD"/>
                </a:solidFill>
                <a:highlight>
                  <a:srgbClr val="FFFFFF"/>
                </a:highlight>
                <a:uFill>
                  <a:noFill/>
                </a:uFill>
                <a:hlinkClick r:id="rId3">
                  <a:extLst>
                    <a:ext uri="{A12FA001-AC4F-418D-AE19-62706E023703}">
                      <ahyp:hlinkClr val="tx"/>
                    </a:ext>
                  </a:extLst>
                </a:hlinkClick>
              </a:rPr>
              <a:t>data mining</a:t>
            </a:r>
            <a:r>
              <a:rPr lang="ru" sz="1050">
                <a:solidFill>
                  <a:srgbClr val="202122"/>
                </a:solidFill>
                <a:highlight>
                  <a:srgbClr val="FFFFFF"/>
                </a:highlight>
              </a:rPr>
              <a:t>, </a:t>
            </a:r>
            <a:r>
              <a:rPr lang="ru" sz="1050">
                <a:solidFill>
                  <a:srgbClr val="0645AD"/>
                </a:solidFill>
                <a:highlight>
                  <a:srgbClr val="FFFFFF"/>
                </a:highlight>
                <a:uFill>
                  <a:noFill/>
                </a:uFill>
                <a:hlinkClick r:id="rId4">
                  <a:extLst>
                    <a:ext uri="{A12FA001-AC4F-418D-AE19-62706E023703}">
                      <ahyp:hlinkClr val="tx"/>
                    </a:ext>
                  </a:extLst>
                </a:hlinkClick>
              </a:rPr>
              <a:t>machine learning</a:t>
            </a:r>
            <a:r>
              <a:rPr lang="ru" sz="1050">
                <a:solidFill>
                  <a:srgbClr val="202122"/>
                </a:solidFill>
                <a:highlight>
                  <a:srgbClr val="FFFFFF"/>
                </a:highlight>
              </a:rPr>
              <a:t> algorithms, and </a:t>
            </a:r>
            <a:r>
              <a:rPr lang="ru" sz="1050">
                <a:solidFill>
                  <a:srgbClr val="0645AD"/>
                </a:solidFill>
                <a:highlight>
                  <a:srgbClr val="FFFFFF"/>
                </a:highlight>
                <a:uFill>
                  <a:noFill/>
                </a:uFill>
                <a:hlinkClick r:id="rId5">
                  <a:extLst>
                    <a:ext uri="{A12FA001-AC4F-418D-AE19-62706E023703}">
                      <ahyp:hlinkClr val="tx"/>
                    </a:ext>
                  </a:extLst>
                </a:hlinkClick>
              </a:rPr>
              <a:t>visualization</a:t>
            </a:r>
            <a:r>
              <a:rPr lang="ru" sz="1050">
                <a:solidFill>
                  <a:srgbClr val="202122"/>
                </a:solidFill>
                <a:highlight>
                  <a:srgbClr val="FFFFFF"/>
                </a:highlight>
              </a:rPr>
              <a:t>. - all used to make sense of the information collected, draw connections and analyze</a:t>
            </a:r>
            <a:endParaRPr sz="1450">
              <a:solidFill>
                <a:srgbClr val="222222"/>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a:solidFill>
                <a:srgbClr val="1B212C"/>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bb858d8c24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bb858d8c24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ru" sz="1050">
                <a:solidFill>
                  <a:srgbClr val="202122"/>
                </a:solidFill>
                <a:highlight>
                  <a:srgbClr val="FFFFFF"/>
                </a:highlight>
              </a:rPr>
              <a:t>Major research efforts in the field include </a:t>
            </a:r>
            <a:r>
              <a:rPr lang="ru" sz="1050">
                <a:solidFill>
                  <a:srgbClr val="0645AD"/>
                </a:solidFill>
                <a:highlight>
                  <a:srgbClr val="FFFFFF"/>
                </a:highlight>
                <a:uFill>
                  <a:noFill/>
                </a:uFill>
                <a:hlinkClick r:id="rId2">
                  <a:extLst>
                    <a:ext uri="{A12FA001-AC4F-418D-AE19-62706E023703}">
                      <ahyp:hlinkClr val="tx"/>
                    </a:ext>
                  </a:extLst>
                </a:hlinkClick>
              </a:rPr>
              <a:t>sequence alignment</a:t>
            </a:r>
            <a:r>
              <a:rPr lang="ru" sz="1050">
                <a:solidFill>
                  <a:srgbClr val="202122"/>
                </a:solidFill>
                <a:highlight>
                  <a:srgbClr val="FFFFFF"/>
                </a:highlight>
              </a:rPr>
              <a:t>, </a:t>
            </a:r>
            <a:r>
              <a:rPr lang="ru" sz="1050">
                <a:solidFill>
                  <a:srgbClr val="0645AD"/>
                </a:solidFill>
                <a:highlight>
                  <a:srgbClr val="FFFFFF"/>
                </a:highlight>
                <a:uFill>
                  <a:noFill/>
                </a:uFill>
                <a:hlinkClick r:id="rId3">
                  <a:extLst>
                    <a:ext uri="{A12FA001-AC4F-418D-AE19-62706E023703}">
                      <ahyp:hlinkClr val="tx"/>
                    </a:ext>
                  </a:extLst>
                </a:hlinkClick>
              </a:rPr>
              <a:t>gene finding</a:t>
            </a:r>
            <a:r>
              <a:rPr lang="ru" sz="1050">
                <a:solidFill>
                  <a:srgbClr val="202122"/>
                </a:solidFill>
                <a:highlight>
                  <a:srgbClr val="FFFFFF"/>
                </a:highlight>
              </a:rPr>
              <a:t>, </a:t>
            </a:r>
            <a:r>
              <a:rPr lang="ru" sz="1050">
                <a:solidFill>
                  <a:srgbClr val="0645AD"/>
                </a:solidFill>
                <a:highlight>
                  <a:srgbClr val="FFFFFF"/>
                </a:highlight>
                <a:uFill>
                  <a:noFill/>
                </a:uFill>
                <a:hlinkClick r:id="rId4">
                  <a:extLst>
                    <a:ext uri="{A12FA001-AC4F-418D-AE19-62706E023703}">
                      <ahyp:hlinkClr val="tx"/>
                    </a:ext>
                  </a:extLst>
                </a:hlinkClick>
              </a:rPr>
              <a:t>genome assembly</a:t>
            </a:r>
            <a:r>
              <a:rPr lang="ru" sz="1050">
                <a:solidFill>
                  <a:srgbClr val="202122"/>
                </a:solidFill>
                <a:highlight>
                  <a:srgbClr val="FFFFFF"/>
                </a:highlight>
              </a:rPr>
              <a:t>, </a:t>
            </a:r>
            <a:r>
              <a:rPr lang="ru" sz="1050">
                <a:solidFill>
                  <a:srgbClr val="0645AD"/>
                </a:solidFill>
                <a:highlight>
                  <a:srgbClr val="FFFFFF"/>
                </a:highlight>
                <a:uFill>
                  <a:noFill/>
                </a:uFill>
                <a:hlinkClick r:id="rId5">
                  <a:extLst>
                    <a:ext uri="{A12FA001-AC4F-418D-AE19-62706E023703}">
                      <ahyp:hlinkClr val="tx"/>
                    </a:ext>
                  </a:extLst>
                </a:hlinkClick>
              </a:rPr>
              <a:t>drug design</a:t>
            </a:r>
            <a:r>
              <a:rPr lang="ru" sz="1050">
                <a:solidFill>
                  <a:srgbClr val="202122"/>
                </a:solidFill>
                <a:highlight>
                  <a:srgbClr val="FFFFFF"/>
                </a:highlight>
              </a:rPr>
              <a:t>, </a:t>
            </a:r>
            <a:r>
              <a:rPr lang="ru" sz="1050">
                <a:solidFill>
                  <a:srgbClr val="0645AD"/>
                </a:solidFill>
                <a:highlight>
                  <a:srgbClr val="FFFFFF"/>
                </a:highlight>
                <a:uFill>
                  <a:noFill/>
                </a:uFill>
                <a:hlinkClick r:id="rId6">
                  <a:extLst>
                    <a:ext uri="{A12FA001-AC4F-418D-AE19-62706E023703}">
                      <ahyp:hlinkClr val="tx"/>
                    </a:ext>
                  </a:extLst>
                </a:hlinkClick>
              </a:rPr>
              <a:t>drug discovery</a:t>
            </a:r>
            <a:r>
              <a:rPr lang="ru" sz="1050">
                <a:solidFill>
                  <a:srgbClr val="202122"/>
                </a:solidFill>
                <a:highlight>
                  <a:srgbClr val="FFFFFF"/>
                </a:highlight>
              </a:rPr>
              <a:t>, </a:t>
            </a:r>
            <a:r>
              <a:rPr lang="ru" sz="1050">
                <a:solidFill>
                  <a:srgbClr val="0645AD"/>
                </a:solidFill>
                <a:highlight>
                  <a:srgbClr val="FFFFFF"/>
                </a:highlight>
                <a:uFill>
                  <a:noFill/>
                </a:uFill>
                <a:hlinkClick r:id="rId7">
                  <a:extLst>
                    <a:ext uri="{A12FA001-AC4F-418D-AE19-62706E023703}">
                      <ahyp:hlinkClr val="tx"/>
                    </a:ext>
                  </a:extLst>
                </a:hlinkClick>
              </a:rPr>
              <a:t>protein structure alignment</a:t>
            </a:r>
            <a:r>
              <a:rPr lang="ru" sz="1050">
                <a:solidFill>
                  <a:srgbClr val="202122"/>
                </a:solidFill>
                <a:highlight>
                  <a:srgbClr val="FFFFFF"/>
                </a:highlight>
              </a:rPr>
              <a:t>, </a:t>
            </a:r>
            <a:r>
              <a:rPr lang="ru" sz="1050">
                <a:solidFill>
                  <a:srgbClr val="0645AD"/>
                </a:solidFill>
                <a:highlight>
                  <a:srgbClr val="FFFFFF"/>
                </a:highlight>
                <a:uFill>
                  <a:noFill/>
                </a:uFill>
                <a:hlinkClick r:id="rId8">
                  <a:extLst>
                    <a:ext uri="{A12FA001-AC4F-418D-AE19-62706E023703}">
                      <ahyp:hlinkClr val="tx"/>
                    </a:ext>
                  </a:extLst>
                </a:hlinkClick>
              </a:rPr>
              <a:t>protein structure prediction</a:t>
            </a:r>
            <a:r>
              <a:rPr lang="ru" sz="1050">
                <a:solidFill>
                  <a:srgbClr val="202122"/>
                </a:solidFill>
                <a:highlight>
                  <a:srgbClr val="FFFFFF"/>
                </a:highlight>
              </a:rPr>
              <a:t>, prediction of </a:t>
            </a:r>
            <a:r>
              <a:rPr lang="ru" sz="1050">
                <a:solidFill>
                  <a:srgbClr val="0645AD"/>
                </a:solidFill>
                <a:highlight>
                  <a:srgbClr val="FFFFFF"/>
                </a:highlight>
                <a:uFill>
                  <a:noFill/>
                </a:uFill>
                <a:hlinkClick r:id="rId9">
                  <a:extLst>
                    <a:ext uri="{A12FA001-AC4F-418D-AE19-62706E023703}">
                      <ahyp:hlinkClr val="tx"/>
                    </a:ext>
                  </a:extLst>
                </a:hlinkClick>
              </a:rPr>
              <a:t>gene expression</a:t>
            </a:r>
            <a:r>
              <a:rPr lang="ru" sz="1050">
                <a:solidFill>
                  <a:srgbClr val="202122"/>
                </a:solidFill>
                <a:highlight>
                  <a:srgbClr val="FFFFFF"/>
                </a:highlight>
              </a:rPr>
              <a:t> and </a:t>
            </a:r>
            <a:r>
              <a:rPr lang="ru" sz="1050">
                <a:solidFill>
                  <a:srgbClr val="0645AD"/>
                </a:solidFill>
                <a:highlight>
                  <a:srgbClr val="FFFFFF"/>
                </a:highlight>
                <a:uFill>
                  <a:noFill/>
                </a:uFill>
                <a:hlinkClick r:id="rId10">
                  <a:extLst>
                    <a:ext uri="{A12FA001-AC4F-418D-AE19-62706E023703}">
                      <ahyp:hlinkClr val="tx"/>
                    </a:ext>
                  </a:extLst>
                </a:hlinkClick>
              </a:rPr>
              <a:t>protein–protein interactions</a:t>
            </a:r>
            <a:r>
              <a:rPr lang="ru" sz="1050">
                <a:solidFill>
                  <a:srgbClr val="202122"/>
                </a:solidFill>
                <a:highlight>
                  <a:srgbClr val="FFFFFF"/>
                </a:highlight>
              </a:rPr>
              <a:t>, </a:t>
            </a:r>
            <a:r>
              <a:rPr lang="ru" sz="1050">
                <a:solidFill>
                  <a:srgbClr val="0645AD"/>
                </a:solidFill>
                <a:highlight>
                  <a:srgbClr val="FFFFFF"/>
                </a:highlight>
                <a:uFill>
                  <a:noFill/>
                </a:uFill>
                <a:hlinkClick r:id="rId11">
                  <a:extLst>
                    <a:ext uri="{A12FA001-AC4F-418D-AE19-62706E023703}">
                      <ahyp:hlinkClr val="tx"/>
                    </a:ext>
                  </a:extLst>
                </a:hlinkClick>
              </a:rPr>
              <a:t>genome-wide association studies</a:t>
            </a:r>
            <a:r>
              <a:rPr lang="ru" sz="1050">
                <a:solidFill>
                  <a:srgbClr val="202122"/>
                </a:solidFill>
                <a:highlight>
                  <a:srgbClr val="FFFFFF"/>
                </a:highlight>
              </a:rPr>
              <a:t>, the modeling of </a:t>
            </a:r>
            <a:r>
              <a:rPr lang="ru" sz="1050">
                <a:solidFill>
                  <a:srgbClr val="0645AD"/>
                </a:solidFill>
                <a:highlight>
                  <a:srgbClr val="FFFFFF"/>
                </a:highlight>
                <a:uFill>
                  <a:noFill/>
                </a:uFill>
                <a:hlinkClick r:id="rId12">
                  <a:extLst>
                    <a:ext uri="{A12FA001-AC4F-418D-AE19-62706E023703}">
                      <ahyp:hlinkClr val="tx"/>
                    </a:ext>
                  </a:extLst>
                </a:hlinkClick>
              </a:rPr>
              <a:t>evolution</a:t>
            </a:r>
            <a:r>
              <a:rPr lang="ru" sz="1050">
                <a:solidFill>
                  <a:srgbClr val="202122"/>
                </a:solidFill>
                <a:highlight>
                  <a:srgbClr val="FFFFFF"/>
                </a:highlight>
              </a:rPr>
              <a:t> and </a:t>
            </a:r>
            <a:r>
              <a:rPr lang="ru" sz="1050">
                <a:solidFill>
                  <a:srgbClr val="0645AD"/>
                </a:solidFill>
                <a:highlight>
                  <a:srgbClr val="FFFFFF"/>
                </a:highlight>
                <a:uFill>
                  <a:noFill/>
                </a:uFill>
                <a:hlinkClick r:id="rId13">
                  <a:extLst>
                    <a:ext uri="{A12FA001-AC4F-418D-AE19-62706E023703}">
                      <ahyp:hlinkClr val="tx"/>
                    </a:ext>
                  </a:extLst>
                </a:hlinkClick>
              </a:rPr>
              <a:t>cell division/mitosis.</a:t>
            </a:r>
            <a:endParaRPr sz="1300">
              <a:solidFill>
                <a:srgbClr val="424242"/>
              </a:solidFill>
              <a:highlight>
                <a:srgbClr val="FFFF00"/>
              </a:highlight>
              <a:latin typeface="Nunito"/>
              <a:ea typeface="Nunito"/>
              <a:cs typeface="Nunito"/>
              <a:sym typeface="Nunito"/>
            </a:endParaRPr>
          </a:p>
          <a:p>
            <a:pPr indent="0" lvl="0" marL="0" rtl="0" algn="l">
              <a:lnSpc>
                <a:spcPct val="115000"/>
              </a:lnSpc>
              <a:spcBef>
                <a:spcPts val="1200"/>
              </a:spcBef>
              <a:spcAft>
                <a:spcPts val="0"/>
              </a:spcAft>
              <a:buNone/>
            </a:pPr>
            <a:r>
              <a:rPr lang="ru" sz="1300">
                <a:solidFill>
                  <a:srgbClr val="424242"/>
                </a:solidFill>
                <a:highlight>
                  <a:srgbClr val="FFFF00"/>
                </a:highlight>
                <a:latin typeface="Nunito"/>
                <a:ea typeface="Nunito"/>
                <a:cs typeface="Nunito"/>
                <a:sym typeface="Nunito"/>
              </a:rPr>
              <a:t>bioinformatics deal with sequence alignment, genome decoding, modelling proteins, their structural features and properties </a:t>
            </a:r>
            <a:endParaRPr sz="1300">
              <a:solidFill>
                <a:srgbClr val="424242"/>
              </a:solidFill>
              <a:highlight>
                <a:srgbClr val="FFFF00"/>
              </a:highlight>
              <a:latin typeface="Nunito"/>
              <a:ea typeface="Nunito"/>
              <a:cs typeface="Nunito"/>
              <a:sym typeface="Nunito"/>
            </a:endParaRPr>
          </a:p>
          <a:p>
            <a:pPr indent="0" lvl="0" marL="0" rtl="0" algn="l">
              <a:lnSpc>
                <a:spcPct val="115000"/>
              </a:lnSpc>
              <a:spcBef>
                <a:spcPts val="1200"/>
              </a:spcBef>
              <a:spcAft>
                <a:spcPts val="0"/>
              </a:spcAft>
              <a:buNone/>
            </a:pPr>
            <a:r>
              <a:rPr lang="ru" sz="1300">
                <a:solidFill>
                  <a:srgbClr val="424242"/>
                </a:solidFill>
                <a:highlight>
                  <a:srgbClr val="FFFF00"/>
                </a:highlight>
                <a:latin typeface="Nunito"/>
                <a:ea typeface="Nunito"/>
                <a:cs typeface="Nunito"/>
                <a:sym typeface="Nunito"/>
              </a:rPr>
              <a:t>in actual medical studies of humans and animals with understanding of causes and symptoms of various diseases, for example cancer being caused by certain viruses</a:t>
            </a:r>
            <a:endParaRPr sz="1300">
              <a:solidFill>
                <a:srgbClr val="424242"/>
              </a:solidFill>
              <a:highlight>
                <a:srgbClr val="FFFF00"/>
              </a:highlight>
              <a:latin typeface="Nunito"/>
              <a:ea typeface="Nunito"/>
              <a:cs typeface="Nunito"/>
              <a:sym typeface="Nunito"/>
            </a:endParaRPr>
          </a:p>
          <a:p>
            <a:pPr indent="0" lvl="0" marL="0" rtl="0" algn="l">
              <a:lnSpc>
                <a:spcPct val="115000"/>
              </a:lnSpc>
              <a:spcBef>
                <a:spcPts val="1200"/>
              </a:spcBef>
              <a:spcAft>
                <a:spcPts val="0"/>
              </a:spcAft>
              <a:buNone/>
            </a:pPr>
            <a:r>
              <a:rPr lang="ru" sz="1300">
                <a:solidFill>
                  <a:srgbClr val="424242"/>
                </a:solidFill>
                <a:highlight>
                  <a:srgbClr val="FFFF00"/>
                </a:highlight>
                <a:latin typeface="Nunito"/>
                <a:ea typeface="Nunito"/>
                <a:cs typeface="Nunito"/>
                <a:sym typeface="Nunito"/>
              </a:rPr>
              <a:t>it helps in pharmacy in development of new medicine, giving drug designers ways to predict the behaviour of a certain molecule</a:t>
            </a:r>
            <a:endParaRPr sz="1300">
              <a:solidFill>
                <a:srgbClr val="424242"/>
              </a:solidFill>
              <a:highlight>
                <a:srgbClr val="FFFF00"/>
              </a:highlight>
              <a:latin typeface="Nunito"/>
              <a:ea typeface="Nunito"/>
              <a:cs typeface="Nunito"/>
              <a:sym typeface="Nunito"/>
            </a:endParaRPr>
          </a:p>
          <a:p>
            <a:pPr indent="0" lvl="0" marL="0" rtl="0" algn="l">
              <a:lnSpc>
                <a:spcPct val="115000"/>
              </a:lnSpc>
              <a:spcBef>
                <a:spcPts val="1200"/>
              </a:spcBef>
              <a:spcAft>
                <a:spcPts val="0"/>
              </a:spcAft>
              <a:buNone/>
            </a:pPr>
            <a:r>
              <a:rPr lang="ru" sz="1300">
                <a:solidFill>
                  <a:srgbClr val="424242"/>
                </a:solidFill>
                <a:highlight>
                  <a:srgbClr val="FFFF00"/>
                </a:highlight>
                <a:latin typeface="Nunito"/>
                <a:ea typeface="Nunito"/>
                <a:cs typeface="Nunito"/>
                <a:sym typeface="Nunito"/>
              </a:rPr>
              <a:t>agriculture is enabled with gene engineering possibilities and technologies which help breeding and selectioning</a:t>
            </a:r>
            <a:endParaRPr sz="1300">
              <a:solidFill>
                <a:srgbClr val="424242"/>
              </a:solidFill>
              <a:highlight>
                <a:srgbClr val="FFFF00"/>
              </a:highlight>
              <a:latin typeface="Nunito"/>
              <a:ea typeface="Nunito"/>
              <a:cs typeface="Nunito"/>
              <a:sym typeface="Nunito"/>
            </a:endParaRPr>
          </a:p>
          <a:p>
            <a:pPr indent="0" lvl="0" marL="0" rtl="0" algn="l">
              <a:lnSpc>
                <a:spcPct val="115000"/>
              </a:lnSpc>
              <a:spcBef>
                <a:spcPts val="1200"/>
              </a:spcBef>
              <a:spcAft>
                <a:spcPts val="0"/>
              </a:spcAft>
              <a:buNone/>
            </a:pPr>
            <a:r>
              <a:rPr lang="ru" sz="1300">
                <a:solidFill>
                  <a:srgbClr val="424242"/>
                </a:solidFill>
                <a:highlight>
                  <a:srgbClr val="FFFF00"/>
                </a:highlight>
                <a:latin typeface="Nunito"/>
                <a:ea typeface="Nunito"/>
                <a:cs typeface="Nunito"/>
                <a:sym typeface="Nunito"/>
              </a:rPr>
              <a:t>in classical biology - insight into organic chemistry and also some benefits to the understanding on bigger systeatic levels - for example taxonomy</a:t>
            </a:r>
            <a:endParaRPr sz="1300">
              <a:solidFill>
                <a:srgbClr val="424242"/>
              </a:solidFill>
              <a:highlight>
                <a:srgbClr val="FFFF00"/>
              </a:highlight>
              <a:latin typeface="Nunito"/>
              <a:ea typeface="Nunito"/>
              <a:cs typeface="Nunito"/>
              <a:sym typeface="Nunito"/>
            </a:endParaRPr>
          </a:p>
          <a:p>
            <a:pPr indent="0" lvl="0" marL="0" rtl="0" algn="l">
              <a:lnSpc>
                <a:spcPct val="142100"/>
              </a:lnSpc>
              <a:spcBef>
                <a:spcPts val="1200"/>
              </a:spcBef>
              <a:spcAft>
                <a:spcPts val="60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bb858d8c24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bb858d8c24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300">
              <a:solidFill>
                <a:srgbClr val="424242"/>
              </a:solidFill>
              <a:highlight>
                <a:srgbClr val="FFFF00"/>
              </a:highlight>
              <a:latin typeface="Nunito"/>
              <a:ea typeface="Nunito"/>
              <a:cs typeface="Nunito"/>
              <a:sym typeface="Nunito"/>
            </a:endParaRPr>
          </a:p>
          <a:p>
            <a:pPr indent="-311150" lvl="0" marL="457200" rtl="0" algn="l">
              <a:lnSpc>
                <a:spcPct val="115000"/>
              </a:lnSpc>
              <a:spcBef>
                <a:spcPts val="1200"/>
              </a:spcBef>
              <a:spcAft>
                <a:spcPts val="0"/>
              </a:spcAft>
              <a:buClr>
                <a:srgbClr val="424242"/>
              </a:buClr>
              <a:buSzPts val="1300"/>
              <a:buFont typeface="Nunito"/>
              <a:buChar char="●"/>
            </a:pPr>
            <a:r>
              <a:rPr lang="ru" sz="1300">
                <a:solidFill>
                  <a:srgbClr val="424242"/>
                </a:solidFill>
                <a:highlight>
                  <a:srgbClr val="FFFF00"/>
                </a:highlight>
                <a:latin typeface="Nunito"/>
                <a:ea typeface="Nunito"/>
                <a:cs typeface="Nunito"/>
                <a:sym typeface="Nunito"/>
              </a:rPr>
              <a:t>Classical taxonomy, based on external features, on anatomy and physiology, in many cases simply did not work </a:t>
            </a:r>
            <a:endParaRPr sz="1300">
              <a:solidFill>
                <a:srgbClr val="424242"/>
              </a:solidFill>
              <a:latin typeface="Nunito"/>
              <a:ea typeface="Nunito"/>
              <a:cs typeface="Nunito"/>
              <a:sym typeface="Nunito"/>
            </a:endParaRPr>
          </a:p>
          <a:p>
            <a:pPr indent="-311150" lvl="0" marL="457200" rtl="0" algn="l">
              <a:lnSpc>
                <a:spcPct val="115000"/>
              </a:lnSpc>
              <a:spcBef>
                <a:spcPts val="0"/>
              </a:spcBef>
              <a:spcAft>
                <a:spcPts val="0"/>
              </a:spcAft>
              <a:buClr>
                <a:srgbClr val="424242"/>
              </a:buClr>
              <a:buSzPts val="1300"/>
              <a:buFont typeface="Nunito"/>
              <a:buChar char="●"/>
            </a:pPr>
            <a:r>
              <a:rPr lang="ru" sz="1300">
                <a:solidFill>
                  <a:srgbClr val="424242"/>
                </a:solidFill>
                <a:highlight>
                  <a:srgbClr val="FFFF00"/>
                </a:highlight>
                <a:latin typeface="Nunito"/>
                <a:ea typeface="Nunito"/>
                <a:cs typeface="Nunito"/>
                <a:sym typeface="Nunito"/>
              </a:rPr>
              <a:t>In 2002, the decoding of the human genome was completed - the human genome project</a:t>
            </a:r>
            <a:endParaRPr sz="1300">
              <a:solidFill>
                <a:srgbClr val="424242"/>
              </a:solidFill>
              <a:highlight>
                <a:srgbClr val="FFFF00"/>
              </a:highlight>
              <a:latin typeface="Nunito"/>
              <a:ea typeface="Nunito"/>
              <a:cs typeface="Nunito"/>
              <a:sym typeface="Nunito"/>
            </a:endParaRPr>
          </a:p>
          <a:p>
            <a:pPr indent="0" lvl="0" marL="0" rtl="0" algn="l">
              <a:lnSpc>
                <a:spcPct val="142100"/>
              </a:lnSpc>
              <a:spcBef>
                <a:spcPts val="1200"/>
              </a:spcBef>
              <a:spcAft>
                <a:spcPts val="60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ru"/>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hyperlink" Target="https://en.wikipedia.org/wiki/Gene_finding" TargetMode="External"/><Relationship Id="rId9" Type="http://schemas.openxmlformats.org/officeDocument/2006/relationships/hyperlink" Target="https://en.wikipedia.org/wiki/Cellular_model" TargetMode="External"/><Relationship Id="rId5" Type="http://schemas.openxmlformats.org/officeDocument/2006/relationships/hyperlink" Target="https://en.wikipedia.org/wiki/Drug_design" TargetMode="External"/><Relationship Id="rId6" Type="http://schemas.openxmlformats.org/officeDocument/2006/relationships/hyperlink" Target="https://en.wikipedia.org/wiki/Protein_structure_prediction" TargetMode="External"/><Relationship Id="rId7" Type="http://schemas.openxmlformats.org/officeDocument/2006/relationships/hyperlink" Target="https://en.wikipedia.org/wiki/Gene_expression" TargetMode="External"/><Relationship Id="rId8" Type="http://schemas.openxmlformats.org/officeDocument/2006/relationships/hyperlink" Target="https://en.wikipedia.org/wiki/Evolution"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BIOINFORMATICS</a:t>
            </a:r>
            <a:endParaRPr/>
          </a:p>
        </p:txBody>
      </p:sp>
      <p:sp>
        <p:nvSpPr>
          <p:cNvPr id="229" name="Google Shape;229;p17"/>
          <p:cNvSpPr txBox="1"/>
          <p:nvPr>
            <p:ph idx="1" type="subTitle"/>
          </p:nvPr>
        </p:nvSpPr>
        <p:spPr>
          <a:xfrm>
            <a:off x="5561275" y="4324325"/>
            <a:ext cx="3470700" cy="506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ru"/>
              <a:t>presentation by</a:t>
            </a:r>
            <a:endParaRPr/>
          </a:p>
          <a:p>
            <a:pPr indent="0" lvl="0" marL="0" rtl="0" algn="r">
              <a:spcBef>
                <a:spcPts val="0"/>
              </a:spcBef>
              <a:spcAft>
                <a:spcPts val="0"/>
              </a:spcAft>
              <a:buNone/>
            </a:pPr>
            <a:r>
              <a:rPr lang="ru"/>
              <a:t>Zubareva Natalia</a:t>
            </a:r>
            <a:endParaRPr/>
          </a:p>
          <a:p>
            <a:pPr indent="0" lvl="0" marL="0" rtl="0" algn="r">
              <a:spcBef>
                <a:spcPts val="0"/>
              </a:spcBef>
              <a:spcAft>
                <a:spcPts val="0"/>
              </a:spcAft>
              <a:buNone/>
            </a:pPr>
            <a:r>
              <a:rPr lang="ru"/>
              <a:t>BSE 195</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nvSpPr>
        <p:spPr>
          <a:xfrm>
            <a:off x="865750" y="91900"/>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400">
                <a:solidFill>
                  <a:srgbClr val="FFFFFF"/>
                </a:solidFill>
                <a:latin typeface="Montserrat"/>
                <a:ea typeface="Montserrat"/>
                <a:cs typeface="Montserrat"/>
                <a:sym typeface="Montserrat"/>
              </a:rPr>
              <a:t>What is it</a:t>
            </a:r>
            <a:endParaRPr sz="2400">
              <a:solidFill>
                <a:srgbClr val="FFFFFF"/>
              </a:solidFill>
              <a:latin typeface="Montserrat"/>
              <a:ea typeface="Montserrat"/>
              <a:cs typeface="Montserrat"/>
              <a:sym typeface="Montserrat"/>
            </a:endParaRPr>
          </a:p>
        </p:txBody>
      </p:sp>
      <p:sp>
        <p:nvSpPr>
          <p:cNvPr id="235" name="Google Shape;235;p18"/>
          <p:cNvSpPr txBox="1"/>
          <p:nvPr/>
        </p:nvSpPr>
        <p:spPr>
          <a:xfrm>
            <a:off x="955975" y="1015500"/>
            <a:ext cx="2998800" cy="1884000"/>
          </a:xfrm>
          <a:prstGeom prst="rect">
            <a:avLst/>
          </a:prstGeom>
          <a:noFill/>
          <a:ln>
            <a:noFill/>
          </a:ln>
        </p:spPr>
        <p:txBody>
          <a:bodyPr anchorCtr="0" anchor="t" bIns="91425" lIns="91425" spcFirstLastPara="1" rIns="91425" wrap="square" tIns="91425">
            <a:noAutofit/>
          </a:bodyPr>
          <a:lstStyle/>
          <a:p>
            <a:pPr indent="-336550" lvl="0" marL="457200" marR="0" rtl="0" algn="l">
              <a:lnSpc>
                <a:spcPct val="115000"/>
              </a:lnSpc>
              <a:spcBef>
                <a:spcPts val="0"/>
              </a:spcBef>
              <a:spcAft>
                <a:spcPts val="0"/>
              </a:spcAft>
              <a:buClr>
                <a:srgbClr val="FFFFFF"/>
              </a:buClr>
              <a:buSzPts val="1700"/>
              <a:buFont typeface="Lato"/>
              <a:buChar char="-"/>
            </a:pPr>
            <a:r>
              <a:rPr lang="ru" sz="1700">
                <a:solidFill>
                  <a:srgbClr val="FFFFFF"/>
                </a:solidFill>
                <a:latin typeface="Lato"/>
                <a:ea typeface="Lato"/>
                <a:cs typeface="Lato"/>
                <a:sym typeface="Lato"/>
              </a:rPr>
              <a:t>an </a:t>
            </a:r>
            <a:r>
              <a:rPr lang="ru" sz="1700">
                <a:solidFill>
                  <a:srgbClr val="FFFFFF"/>
                </a:solidFill>
                <a:latin typeface="Lato"/>
                <a:ea typeface="Lato"/>
                <a:cs typeface="Lato"/>
                <a:sym typeface="Lato"/>
              </a:rPr>
              <a:t>interdisciplinary field</a:t>
            </a:r>
            <a:endParaRPr sz="1700">
              <a:solidFill>
                <a:srgbClr val="FFFFFF"/>
              </a:solidFill>
              <a:latin typeface="Lato"/>
              <a:ea typeface="Lato"/>
              <a:cs typeface="Lato"/>
              <a:sym typeface="Lato"/>
            </a:endParaRPr>
          </a:p>
          <a:p>
            <a:pPr indent="0" lvl="0" marL="0" marR="0" rtl="0" algn="l">
              <a:lnSpc>
                <a:spcPct val="115000"/>
              </a:lnSpc>
              <a:spcBef>
                <a:spcPts val="1600"/>
              </a:spcBef>
              <a:spcAft>
                <a:spcPts val="0"/>
              </a:spcAft>
              <a:buNone/>
            </a:pPr>
            <a:r>
              <a:rPr b="1" lang="ru" sz="1700">
                <a:solidFill>
                  <a:srgbClr val="FFFFFF"/>
                </a:solidFill>
                <a:latin typeface="Lato"/>
                <a:ea typeface="Lato"/>
                <a:cs typeface="Lato"/>
                <a:sym typeface="Lato"/>
              </a:rPr>
              <a:t>aims</a:t>
            </a:r>
            <a:endParaRPr b="1" sz="1700">
              <a:solidFill>
                <a:srgbClr val="FFFFFF"/>
              </a:solidFill>
              <a:latin typeface="Lato"/>
              <a:ea typeface="Lato"/>
              <a:cs typeface="Lato"/>
              <a:sym typeface="Lato"/>
            </a:endParaRPr>
          </a:p>
          <a:p>
            <a:pPr indent="-336550" lvl="0" marL="457200" marR="0" rtl="0" algn="l">
              <a:lnSpc>
                <a:spcPct val="115000"/>
              </a:lnSpc>
              <a:spcBef>
                <a:spcPts val="1600"/>
              </a:spcBef>
              <a:spcAft>
                <a:spcPts val="0"/>
              </a:spcAft>
              <a:buClr>
                <a:srgbClr val="FFFFFF"/>
              </a:buClr>
              <a:buSzPts val="1700"/>
              <a:buFont typeface="Lato"/>
              <a:buChar char="●"/>
            </a:pPr>
            <a:r>
              <a:rPr lang="ru" sz="1700">
                <a:solidFill>
                  <a:srgbClr val="FFFFFF"/>
                </a:solidFill>
                <a:latin typeface="Lato"/>
                <a:ea typeface="Lato"/>
                <a:cs typeface="Lato"/>
                <a:sym typeface="Lato"/>
              </a:rPr>
              <a:t>biology </a:t>
            </a:r>
            <a:endParaRPr sz="1700">
              <a:solidFill>
                <a:srgbClr val="FFFFFF"/>
              </a:solidFill>
              <a:latin typeface="Lato"/>
              <a:ea typeface="Lato"/>
              <a:cs typeface="Lato"/>
              <a:sym typeface="Lato"/>
            </a:endParaRPr>
          </a:p>
          <a:p>
            <a:pPr indent="-336550" lvl="0" marL="457200" marR="0" rtl="0" algn="l">
              <a:lnSpc>
                <a:spcPct val="115000"/>
              </a:lnSpc>
              <a:spcBef>
                <a:spcPts val="0"/>
              </a:spcBef>
              <a:spcAft>
                <a:spcPts val="0"/>
              </a:spcAft>
              <a:buClr>
                <a:srgbClr val="FFFFFF"/>
              </a:buClr>
              <a:buSzPts val="1700"/>
              <a:buFont typeface="Lato"/>
              <a:buChar char="●"/>
            </a:pPr>
            <a:r>
              <a:rPr lang="ru" sz="1700">
                <a:solidFill>
                  <a:srgbClr val="FFFFFF"/>
                </a:solidFill>
                <a:latin typeface="Lato"/>
                <a:ea typeface="Lato"/>
                <a:cs typeface="Lato"/>
                <a:sym typeface="Lato"/>
              </a:rPr>
              <a:t>biochemistry</a:t>
            </a:r>
            <a:endParaRPr sz="1700">
              <a:solidFill>
                <a:srgbClr val="FFFFFF"/>
              </a:solidFill>
              <a:latin typeface="Lato"/>
              <a:ea typeface="Lato"/>
              <a:cs typeface="Lato"/>
              <a:sym typeface="Lato"/>
            </a:endParaRPr>
          </a:p>
          <a:p>
            <a:pPr indent="-336550" lvl="0" marL="457200" marR="0" rtl="0" algn="l">
              <a:lnSpc>
                <a:spcPct val="115000"/>
              </a:lnSpc>
              <a:spcBef>
                <a:spcPts val="0"/>
              </a:spcBef>
              <a:spcAft>
                <a:spcPts val="0"/>
              </a:spcAft>
              <a:buClr>
                <a:srgbClr val="FFFFFF"/>
              </a:buClr>
              <a:buSzPts val="1700"/>
              <a:buFont typeface="Lato"/>
              <a:buChar char="●"/>
            </a:pPr>
            <a:r>
              <a:rPr lang="ru" sz="1700">
                <a:solidFill>
                  <a:srgbClr val="FFFFFF"/>
                </a:solidFill>
                <a:latin typeface="Lato"/>
                <a:ea typeface="Lato"/>
                <a:cs typeface="Lato"/>
                <a:sym typeface="Lato"/>
              </a:rPr>
              <a:t>molecular life</a:t>
            </a:r>
            <a:endParaRPr sz="1700">
              <a:solidFill>
                <a:srgbClr val="FFFFFF"/>
              </a:solidFill>
              <a:latin typeface="Lato"/>
              <a:ea typeface="Lato"/>
              <a:cs typeface="Lato"/>
              <a:sym typeface="Lato"/>
            </a:endParaRPr>
          </a:p>
          <a:p>
            <a:pPr indent="0" lvl="0" marL="0" marR="0" rtl="0" algn="l">
              <a:lnSpc>
                <a:spcPct val="115000"/>
              </a:lnSpc>
              <a:spcBef>
                <a:spcPts val="1600"/>
              </a:spcBef>
              <a:spcAft>
                <a:spcPts val="0"/>
              </a:spcAft>
              <a:buNone/>
            </a:pPr>
            <a:r>
              <a:rPr b="1" lang="ru" sz="1700">
                <a:solidFill>
                  <a:srgbClr val="FFFFFF"/>
                </a:solidFill>
                <a:latin typeface="Lato"/>
                <a:ea typeface="Lato"/>
                <a:cs typeface="Lato"/>
                <a:sym typeface="Lato"/>
              </a:rPr>
              <a:t>tools</a:t>
            </a:r>
            <a:endParaRPr b="1" sz="1700">
              <a:solidFill>
                <a:srgbClr val="FFFFFF"/>
              </a:solidFill>
              <a:latin typeface="Lato"/>
              <a:ea typeface="Lato"/>
              <a:cs typeface="Lato"/>
              <a:sym typeface="Lato"/>
            </a:endParaRPr>
          </a:p>
          <a:p>
            <a:pPr indent="-336550" lvl="0" marL="457200" marR="0" rtl="0" algn="l">
              <a:lnSpc>
                <a:spcPct val="115000"/>
              </a:lnSpc>
              <a:spcBef>
                <a:spcPts val="1600"/>
              </a:spcBef>
              <a:spcAft>
                <a:spcPts val="0"/>
              </a:spcAft>
              <a:buClr>
                <a:srgbClr val="FFFFFF"/>
              </a:buClr>
              <a:buSzPts val="1700"/>
              <a:buFont typeface="Lato"/>
              <a:buChar char="●"/>
            </a:pPr>
            <a:r>
              <a:rPr lang="ru" sz="1700">
                <a:solidFill>
                  <a:srgbClr val="FFFFFF"/>
                </a:solidFill>
                <a:latin typeface="Lato"/>
                <a:ea typeface="Lato"/>
                <a:cs typeface="Lato"/>
                <a:sym typeface="Lato"/>
              </a:rPr>
              <a:t>nanoengineering</a:t>
            </a:r>
            <a:endParaRPr sz="1700">
              <a:solidFill>
                <a:srgbClr val="FFFFFF"/>
              </a:solidFill>
              <a:latin typeface="Lato"/>
              <a:ea typeface="Lato"/>
              <a:cs typeface="Lato"/>
              <a:sym typeface="Lato"/>
            </a:endParaRPr>
          </a:p>
          <a:p>
            <a:pPr indent="-336550" lvl="0" marL="457200" marR="0" rtl="0" algn="l">
              <a:lnSpc>
                <a:spcPct val="115000"/>
              </a:lnSpc>
              <a:spcBef>
                <a:spcPts val="0"/>
              </a:spcBef>
              <a:spcAft>
                <a:spcPts val="0"/>
              </a:spcAft>
              <a:buClr>
                <a:srgbClr val="FFFFFF"/>
              </a:buClr>
              <a:buSzPts val="1700"/>
              <a:buFont typeface="Lato"/>
              <a:buChar char="●"/>
            </a:pPr>
            <a:r>
              <a:rPr lang="ru" sz="1700">
                <a:solidFill>
                  <a:srgbClr val="FFFFFF"/>
                </a:solidFill>
                <a:latin typeface="Lato"/>
                <a:ea typeface="Lato"/>
                <a:cs typeface="Lato"/>
                <a:sym typeface="Lato"/>
              </a:rPr>
              <a:t>computer science</a:t>
            </a:r>
            <a:endParaRPr sz="1700">
              <a:solidFill>
                <a:srgbClr val="FFFFFF"/>
              </a:solidFill>
              <a:latin typeface="Lato"/>
              <a:ea typeface="Lato"/>
              <a:cs typeface="Lato"/>
              <a:sym typeface="Lato"/>
            </a:endParaRPr>
          </a:p>
          <a:p>
            <a:pPr indent="-336550" lvl="0" marL="457200" marR="0" rtl="0" algn="l">
              <a:lnSpc>
                <a:spcPct val="115000"/>
              </a:lnSpc>
              <a:spcBef>
                <a:spcPts val="0"/>
              </a:spcBef>
              <a:spcAft>
                <a:spcPts val="0"/>
              </a:spcAft>
              <a:buClr>
                <a:srgbClr val="FFFFFF"/>
              </a:buClr>
              <a:buSzPts val="1700"/>
              <a:buFont typeface="Lato"/>
              <a:buChar char="●"/>
            </a:pPr>
            <a:r>
              <a:rPr lang="ru" sz="1700">
                <a:solidFill>
                  <a:srgbClr val="FFFFFF"/>
                </a:solidFill>
                <a:latin typeface="Lato"/>
                <a:ea typeface="Lato"/>
                <a:cs typeface="Lato"/>
                <a:sym typeface="Lato"/>
              </a:rPr>
              <a:t>mathematics</a:t>
            </a:r>
            <a:endParaRPr sz="1900">
              <a:solidFill>
                <a:srgbClr val="FFFFFF"/>
              </a:solidFill>
              <a:latin typeface="Average"/>
              <a:ea typeface="Average"/>
              <a:cs typeface="Average"/>
              <a:sym typeface="Average"/>
            </a:endParaRPr>
          </a:p>
        </p:txBody>
      </p:sp>
      <p:sp>
        <p:nvSpPr>
          <p:cNvPr id="236" name="Google Shape;236;p18"/>
          <p:cNvSpPr txBox="1"/>
          <p:nvPr/>
        </p:nvSpPr>
        <p:spPr>
          <a:xfrm>
            <a:off x="4472279" y="2532609"/>
            <a:ext cx="1532100" cy="366900"/>
          </a:xfrm>
          <a:prstGeom prst="rect">
            <a:avLst/>
          </a:prstGeom>
          <a:noFill/>
          <a:ln>
            <a:noFill/>
          </a:ln>
        </p:spPr>
        <p:txBody>
          <a:bodyPr anchorCtr="0" anchor="ctr" bIns="91425" lIns="91425" spcFirstLastPara="1" rIns="91425" wrap="square" tIns="91425">
            <a:noAutofit/>
          </a:bodyPr>
          <a:lstStyle/>
          <a:p>
            <a:pPr indent="0" lvl="0" marL="0" rtl="0" algn="l">
              <a:lnSpc>
                <a:spcPct val="142100"/>
              </a:lnSpc>
              <a:spcBef>
                <a:spcPts val="0"/>
              </a:spcBef>
              <a:spcAft>
                <a:spcPts val="1200"/>
              </a:spcAft>
              <a:buNone/>
            </a:pPr>
            <a:r>
              <a:rPr lang="ru" sz="1600">
                <a:solidFill>
                  <a:srgbClr val="FFFFFF"/>
                </a:solidFill>
                <a:latin typeface="Montserrat"/>
                <a:ea typeface="Montserrat"/>
                <a:cs typeface="Montserrat"/>
                <a:sym typeface="Montserrat"/>
              </a:rPr>
              <a:t>Search</a:t>
            </a:r>
            <a:r>
              <a:rPr lang="ru" sz="1600">
                <a:solidFill>
                  <a:srgbClr val="222222"/>
                </a:solidFill>
                <a:highlight>
                  <a:srgbClr val="FFFFFF"/>
                </a:highlight>
              </a:rPr>
              <a:t> </a:t>
            </a:r>
            <a:endParaRPr sz="1600"/>
          </a:p>
        </p:txBody>
      </p:sp>
      <p:sp>
        <p:nvSpPr>
          <p:cNvPr id="237" name="Google Shape;237;p18"/>
          <p:cNvSpPr txBox="1"/>
          <p:nvPr/>
        </p:nvSpPr>
        <p:spPr>
          <a:xfrm>
            <a:off x="4276875" y="4202980"/>
            <a:ext cx="1532100" cy="366900"/>
          </a:xfrm>
          <a:prstGeom prst="rect">
            <a:avLst/>
          </a:prstGeom>
          <a:noFill/>
          <a:ln>
            <a:noFill/>
          </a:ln>
        </p:spPr>
        <p:txBody>
          <a:bodyPr anchorCtr="0" anchor="ctr" bIns="91425" lIns="91425" spcFirstLastPara="1" rIns="91425" wrap="square" tIns="91425">
            <a:noAutofit/>
          </a:bodyPr>
          <a:lstStyle/>
          <a:p>
            <a:pPr indent="0" lvl="0" marL="0" rtl="0" algn="l">
              <a:lnSpc>
                <a:spcPct val="142100"/>
              </a:lnSpc>
              <a:spcBef>
                <a:spcPts val="0"/>
              </a:spcBef>
              <a:spcAft>
                <a:spcPts val="1200"/>
              </a:spcAft>
              <a:buNone/>
            </a:pPr>
            <a:r>
              <a:rPr lang="ru" sz="1600">
                <a:solidFill>
                  <a:srgbClr val="FFFFFF"/>
                </a:solidFill>
                <a:latin typeface="Montserrat"/>
                <a:ea typeface="Montserrat"/>
                <a:cs typeface="Montserrat"/>
                <a:sym typeface="Montserrat"/>
              </a:rPr>
              <a:t>Compare</a:t>
            </a:r>
            <a:br>
              <a:rPr lang="ru" sz="1450">
                <a:solidFill>
                  <a:srgbClr val="222222"/>
                </a:solidFill>
                <a:highlight>
                  <a:srgbClr val="FFFFFF"/>
                </a:highlight>
              </a:rPr>
            </a:br>
            <a:endParaRPr/>
          </a:p>
        </p:txBody>
      </p:sp>
      <p:sp>
        <p:nvSpPr>
          <p:cNvPr id="238" name="Google Shape;238;p18"/>
          <p:cNvSpPr txBox="1"/>
          <p:nvPr/>
        </p:nvSpPr>
        <p:spPr>
          <a:xfrm>
            <a:off x="7297858" y="2456534"/>
            <a:ext cx="1532100" cy="36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ru" sz="1600">
                <a:solidFill>
                  <a:srgbClr val="FFFFFF"/>
                </a:solidFill>
                <a:latin typeface="Montserrat"/>
                <a:ea typeface="Montserrat"/>
                <a:cs typeface="Montserrat"/>
                <a:sym typeface="Montserrat"/>
              </a:rPr>
              <a:t>Integrate</a:t>
            </a:r>
            <a:endParaRPr/>
          </a:p>
        </p:txBody>
      </p:sp>
      <p:sp>
        <p:nvSpPr>
          <p:cNvPr id="239" name="Google Shape;239;p18"/>
          <p:cNvSpPr txBox="1"/>
          <p:nvPr/>
        </p:nvSpPr>
        <p:spPr>
          <a:xfrm>
            <a:off x="7363190" y="4081587"/>
            <a:ext cx="1532100" cy="366900"/>
          </a:xfrm>
          <a:prstGeom prst="rect">
            <a:avLst/>
          </a:prstGeom>
          <a:noFill/>
          <a:ln>
            <a:noFill/>
          </a:ln>
        </p:spPr>
        <p:txBody>
          <a:bodyPr anchorCtr="0" anchor="ctr" bIns="91425" lIns="91425" spcFirstLastPara="1" rIns="91425" wrap="square" tIns="91425">
            <a:noAutofit/>
          </a:bodyPr>
          <a:lstStyle/>
          <a:p>
            <a:pPr indent="0" lvl="0" marL="0" rtl="0" algn="l">
              <a:lnSpc>
                <a:spcPct val="142100"/>
              </a:lnSpc>
              <a:spcBef>
                <a:spcPts val="0"/>
              </a:spcBef>
              <a:spcAft>
                <a:spcPts val="1200"/>
              </a:spcAft>
              <a:buNone/>
            </a:pPr>
            <a:r>
              <a:rPr lang="ru" sz="1600">
                <a:solidFill>
                  <a:srgbClr val="FFFFFF"/>
                </a:solidFill>
                <a:latin typeface="Montserrat"/>
                <a:ea typeface="Montserrat"/>
                <a:cs typeface="Montserrat"/>
                <a:sym typeface="Montserrat"/>
              </a:rPr>
              <a:t>Model</a:t>
            </a:r>
            <a:br>
              <a:rPr lang="ru" sz="1450">
                <a:solidFill>
                  <a:srgbClr val="222222"/>
                </a:solidFill>
                <a:highlight>
                  <a:srgbClr val="FFFFFF"/>
                </a:highlight>
              </a:rPr>
            </a:br>
            <a:endParaRPr/>
          </a:p>
        </p:txBody>
      </p:sp>
      <p:sp>
        <p:nvSpPr>
          <p:cNvPr id="240" name="Google Shape;240;p18"/>
          <p:cNvSpPr/>
          <p:nvPr/>
        </p:nvSpPr>
        <p:spPr>
          <a:xfrm>
            <a:off x="5133510" y="2189808"/>
            <a:ext cx="2303400" cy="23034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p:nvPr/>
        </p:nvSpPr>
        <p:spPr>
          <a:xfrm rot="5400000">
            <a:off x="5133632" y="2189808"/>
            <a:ext cx="2303400" cy="23034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8"/>
          <p:cNvSpPr/>
          <p:nvPr/>
        </p:nvSpPr>
        <p:spPr>
          <a:xfrm rot="10800000">
            <a:off x="5133632" y="2189930"/>
            <a:ext cx="2303400" cy="23034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8"/>
          <p:cNvSpPr/>
          <p:nvPr/>
        </p:nvSpPr>
        <p:spPr>
          <a:xfrm rot="-5400000">
            <a:off x="5133510" y="2189930"/>
            <a:ext cx="2303400" cy="23034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18"/>
          <p:cNvGrpSpPr/>
          <p:nvPr/>
        </p:nvGrpSpPr>
        <p:grpSpPr>
          <a:xfrm>
            <a:off x="5056732" y="3049354"/>
            <a:ext cx="609684" cy="609684"/>
            <a:chOff x="2920647" y="2157958"/>
            <a:chExt cx="827700" cy="827700"/>
          </a:xfrm>
        </p:grpSpPr>
        <p:sp>
          <p:nvSpPr>
            <p:cNvPr id="245" name="Google Shape;245;p18"/>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 name="Google Shape;247;p18"/>
          <p:cNvGrpSpPr/>
          <p:nvPr/>
        </p:nvGrpSpPr>
        <p:grpSpPr>
          <a:xfrm rot="-5400000">
            <a:off x="6004372" y="3960183"/>
            <a:ext cx="609684" cy="609684"/>
            <a:chOff x="2920647" y="2157958"/>
            <a:chExt cx="827700" cy="827700"/>
          </a:xfrm>
        </p:grpSpPr>
        <p:sp>
          <p:nvSpPr>
            <p:cNvPr id="248" name="Google Shape;248;p18"/>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18"/>
          <p:cNvGrpSpPr/>
          <p:nvPr/>
        </p:nvGrpSpPr>
        <p:grpSpPr>
          <a:xfrm>
            <a:off x="6903275" y="3049169"/>
            <a:ext cx="609739" cy="609739"/>
            <a:chOff x="5428888" y="2158023"/>
            <a:chExt cx="828900" cy="828900"/>
          </a:xfrm>
        </p:grpSpPr>
        <p:sp>
          <p:nvSpPr>
            <p:cNvPr id="251" name="Google Shape;251;p18"/>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18"/>
          <p:cNvGrpSpPr/>
          <p:nvPr/>
        </p:nvGrpSpPr>
        <p:grpSpPr>
          <a:xfrm rot="5400000">
            <a:off x="5977977" y="2114559"/>
            <a:ext cx="609684" cy="609684"/>
            <a:chOff x="2920647" y="2157958"/>
            <a:chExt cx="827700" cy="827700"/>
          </a:xfrm>
        </p:grpSpPr>
        <p:sp>
          <p:nvSpPr>
            <p:cNvPr id="254" name="Google Shape;254;p18"/>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 name="Google Shape;256;p18"/>
          <p:cNvSpPr/>
          <p:nvPr/>
        </p:nvSpPr>
        <p:spPr>
          <a:xfrm>
            <a:off x="5614614" y="2670903"/>
            <a:ext cx="1341300" cy="13413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19"/>
          <p:cNvSpPr txBox="1"/>
          <p:nvPr>
            <p:ph type="title"/>
          </p:nvPr>
        </p:nvSpPr>
        <p:spPr>
          <a:xfrm>
            <a:off x="154500" y="2413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History</a:t>
            </a:r>
            <a:endParaRPr/>
          </a:p>
        </p:txBody>
      </p:sp>
      <p:sp>
        <p:nvSpPr>
          <p:cNvPr id="262" name="Google Shape;262;p19"/>
          <p:cNvSpPr txBox="1"/>
          <p:nvPr/>
        </p:nvSpPr>
        <p:spPr>
          <a:xfrm>
            <a:off x="21303" y="3538903"/>
            <a:ext cx="1699800" cy="8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t/>
            </a:r>
            <a:endParaRPr sz="800">
              <a:solidFill>
                <a:srgbClr val="FFFFFF"/>
              </a:solidFill>
              <a:latin typeface="Roboto"/>
              <a:ea typeface="Roboto"/>
              <a:cs typeface="Roboto"/>
              <a:sym typeface="Roboto"/>
            </a:endParaRPr>
          </a:p>
        </p:txBody>
      </p:sp>
      <p:sp>
        <p:nvSpPr>
          <p:cNvPr id="263" name="Google Shape;263;p19"/>
          <p:cNvSpPr txBox="1"/>
          <p:nvPr/>
        </p:nvSpPr>
        <p:spPr>
          <a:xfrm>
            <a:off x="3425442" y="3922685"/>
            <a:ext cx="1656000" cy="8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chemeClr val="lt1"/>
                </a:solidFill>
                <a:latin typeface="Roboto"/>
                <a:ea typeface="Roboto"/>
                <a:cs typeface="Roboto"/>
                <a:sym typeface="Roboto"/>
              </a:rPr>
              <a:t>Margaret Dayhoff</a:t>
            </a:r>
            <a:endParaRPr>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264" name="Google Shape;264;p19"/>
          <p:cNvSpPr txBox="1"/>
          <p:nvPr/>
        </p:nvSpPr>
        <p:spPr>
          <a:xfrm>
            <a:off x="1671562" y="3913707"/>
            <a:ext cx="1656000" cy="8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chemeClr val="lt1"/>
                </a:solidFill>
                <a:latin typeface="Roboto"/>
                <a:ea typeface="Roboto"/>
                <a:cs typeface="Roboto"/>
                <a:sym typeface="Roboto"/>
              </a:rPr>
              <a:t>Frederick Sanger</a:t>
            </a:r>
            <a:endParaRPr>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265" name="Google Shape;265;p19"/>
          <p:cNvSpPr txBox="1"/>
          <p:nvPr/>
        </p:nvSpPr>
        <p:spPr>
          <a:xfrm>
            <a:off x="-1516" y="3922687"/>
            <a:ext cx="1656000" cy="8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FFFF"/>
                </a:solidFill>
                <a:latin typeface="Roboto"/>
                <a:ea typeface="Roboto"/>
                <a:cs typeface="Roboto"/>
                <a:sym typeface="Roboto"/>
              </a:rPr>
              <a:t>Franz Hofmeister </a:t>
            </a:r>
            <a:r>
              <a:rPr lang="ru">
                <a:solidFill>
                  <a:schemeClr val="lt1"/>
                </a:solidFill>
                <a:latin typeface="Roboto"/>
                <a:ea typeface="Roboto"/>
                <a:cs typeface="Roboto"/>
                <a:sym typeface="Roboto"/>
              </a:rPr>
              <a:t>and Emil Fischer</a:t>
            </a:r>
            <a:endParaRPr>
              <a:solidFill>
                <a:schemeClr val="lt1"/>
              </a:solidFill>
              <a:latin typeface="Roboto"/>
              <a:ea typeface="Roboto"/>
              <a:cs typeface="Roboto"/>
              <a:sym typeface="Roboto"/>
            </a:endParaRPr>
          </a:p>
          <a:p>
            <a:pPr indent="0" lvl="0" marL="0" rtl="0" algn="l">
              <a:spcBef>
                <a:spcPts val="0"/>
              </a:spcBef>
              <a:spcAft>
                <a:spcPts val="1600"/>
              </a:spcAft>
              <a:buNone/>
            </a:pPr>
            <a:r>
              <a:t/>
            </a:r>
            <a:endParaRPr sz="800">
              <a:solidFill>
                <a:schemeClr val="lt1"/>
              </a:solidFill>
              <a:latin typeface="Roboto"/>
              <a:ea typeface="Roboto"/>
              <a:cs typeface="Roboto"/>
              <a:sym typeface="Roboto"/>
            </a:endParaRPr>
          </a:p>
        </p:txBody>
      </p:sp>
      <p:sp>
        <p:nvSpPr>
          <p:cNvPr id="266" name="Google Shape;266;p19"/>
          <p:cNvSpPr txBox="1"/>
          <p:nvPr/>
        </p:nvSpPr>
        <p:spPr>
          <a:xfrm>
            <a:off x="1450" y="3175106"/>
            <a:ext cx="1699800" cy="5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ru" sz="1600">
                <a:solidFill>
                  <a:srgbClr val="FFFFFF"/>
                </a:solidFill>
                <a:latin typeface="Roboto"/>
                <a:ea typeface="Roboto"/>
                <a:cs typeface="Roboto"/>
                <a:sym typeface="Roboto"/>
              </a:rPr>
              <a:t>proposition of proteins’ structure</a:t>
            </a:r>
            <a:endParaRPr sz="1600">
              <a:solidFill>
                <a:srgbClr val="FFFFFF"/>
              </a:solidFill>
              <a:latin typeface="Roboto"/>
              <a:ea typeface="Roboto"/>
              <a:cs typeface="Roboto"/>
              <a:sym typeface="Roboto"/>
            </a:endParaRPr>
          </a:p>
        </p:txBody>
      </p:sp>
      <p:sp>
        <p:nvSpPr>
          <p:cNvPr id="267" name="Google Shape;267;p19"/>
          <p:cNvSpPr txBox="1"/>
          <p:nvPr/>
        </p:nvSpPr>
        <p:spPr>
          <a:xfrm>
            <a:off x="1688644" y="3062573"/>
            <a:ext cx="1656000" cy="5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ru" sz="1600">
                <a:solidFill>
                  <a:srgbClr val="FFFFFF"/>
                </a:solidFill>
                <a:latin typeface="Roboto"/>
                <a:ea typeface="Roboto"/>
                <a:cs typeface="Roboto"/>
                <a:sym typeface="Roboto"/>
              </a:rPr>
              <a:t>protein sequences</a:t>
            </a:r>
            <a:endParaRPr sz="1600">
              <a:solidFill>
                <a:srgbClr val="FFFFFF"/>
              </a:solidFill>
              <a:latin typeface="Roboto"/>
              <a:ea typeface="Roboto"/>
              <a:cs typeface="Roboto"/>
              <a:sym typeface="Roboto"/>
            </a:endParaRPr>
          </a:p>
        </p:txBody>
      </p:sp>
      <p:sp>
        <p:nvSpPr>
          <p:cNvPr id="268" name="Google Shape;268;p19"/>
          <p:cNvSpPr txBox="1"/>
          <p:nvPr/>
        </p:nvSpPr>
        <p:spPr>
          <a:xfrm>
            <a:off x="3344617" y="3158933"/>
            <a:ext cx="1656000" cy="5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ru" sz="1600">
                <a:solidFill>
                  <a:srgbClr val="FFFFFF"/>
                </a:solidFill>
                <a:latin typeface="Roboto"/>
                <a:ea typeface="Roboto"/>
                <a:cs typeface="Roboto"/>
                <a:sym typeface="Roboto"/>
              </a:rPr>
              <a:t>Atlas of Protein Sequence and Structure</a:t>
            </a:r>
            <a:endParaRPr sz="1600">
              <a:solidFill>
                <a:srgbClr val="FFFFFF"/>
              </a:solidFill>
              <a:latin typeface="Roboto"/>
              <a:ea typeface="Roboto"/>
              <a:cs typeface="Roboto"/>
              <a:sym typeface="Roboto"/>
            </a:endParaRPr>
          </a:p>
        </p:txBody>
      </p:sp>
      <p:sp>
        <p:nvSpPr>
          <p:cNvPr id="269" name="Google Shape;269;p19"/>
          <p:cNvSpPr txBox="1"/>
          <p:nvPr/>
        </p:nvSpPr>
        <p:spPr>
          <a:xfrm>
            <a:off x="5037753" y="3022748"/>
            <a:ext cx="1656000" cy="5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ru" sz="1600">
                <a:solidFill>
                  <a:schemeClr val="lt1"/>
                </a:solidFill>
                <a:latin typeface="Roboto"/>
                <a:ea typeface="Roboto"/>
                <a:cs typeface="Roboto"/>
                <a:sym typeface="Roboto"/>
              </a:rPr>
              <a:t>the term bioinformatics</a:t>
            </a:r>
            <a:endParaRPr sz="1600">
              <a:solidFill>
                <a:schemeClr val="lt1"/>
              </a:solidFill>
              <a:latin typeface="Roboto"/>
              <a:ea typeface="Roboto"/>
              <a:cs typeface="Roboto"/>
              <a:sym typeface="Roboto"/>
            </a:endParaRPr>
          </a:p>
        </p:txBody>
      </p:sp>
      <p:cxnSp>
        <p:nvCxnSpPr>
          <p:cNvPr id="270" name="Google Shape;270;p19"/>
          <p:cNvCxnSpPr/>
          <p:nvPr/>
        </p:nvCxnSpPr>
        <p:spPr>
          <a:xfrm>
            <a:off x="900706" y="1983090"/>
            <a:ext cx="931200" cy="834600"/>
          </a:xfrm>
          <a:prstGeom prst="straightConnector1">
            <a:avLst/>
          </a:prstGeom>
          <a:noFill/>
          <a:ln cap="flat" cmpd="sng" w="9525">
            <a:solidFill>
              <a:srgbClr val="FFFFFF"/>
            </a:solidFill>
            <a:prstDash val="solid"/>
            <a:round/>
            <a:headEnd len="med" w="med" type="none"/>
            <a:tailEnd len="med" w="med" type="none"/>
          </a:ln>
        </p:spPr>
      </p:cxnSp>
      <p:sp>
        <p:nvSpPr>
          <p:cNvPr id="271" name="Google Shape;271;p19"/>
          <p:cNvSpPr/>
          <p:nvPr/>
        </p:nvSpPr>
        <p:spPr>
          <a:xfrm flipH="1">
            <a:off x="123371" y="2664689"/>
            <a:ext cx="1726500" cy="1620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72" name="Google Shape;272;p19"/>
          <p:cNvSpPr/>
          <p:nvPr/>
        </p:nvSpPr>
        <p:spPr>
          <a:xfrm>
            <a:off x="122699" y="2843726"/>
            <a:ext cx="1726500" cy="1620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273" name="Google Shape;273;p19"/>
          <p:cNvCxnSpPr/>
          <p:nvPr/>
        </p:nvCxnSpPr>
        <p:spPr>
          <a:xfrm>
            <a:off x="2494241" y="1983090"/>
            <a:ext cx="931200" cy="834600"/>
          </a:xfrm>
          <a:prstGeom prst="straightConnector1">
            <a:avLst/>
          </a:prstGeom>
          <a:noFill/>
          <a:ln cap="flat" cmpd="sng" w="9525">
            <a:solidFill>
              <a:srgbClr val="FFFFFF"/>
            </a:solidFill>
            <a:prstDash val="solid"/>
            <a:round/>
            <a:headEnd len="med" w="med" type="none"/>
            <a:tailEnd len="med" w="med" type="none"/>
          </a:ln>
        </p:spPr>
      </p:cxnSp>
      <p:sp>
        <p:nvSpPr>
          <p:cNvPr id="274" name="Google Shape;274;p19"/>
          <p:cNvSpPr/>
          <p:nvPr/>
        </p:nvSpPr>
        <p:spPr>
          <a:xfrm flipH="1">
            <a:off x="1716907" y="2664689"/>
            <a:ext cx="1726500" cy="1620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ru">
                <a:solidFill>
                  <a:srgbClr val="999999"/>
                </a:solidFill>
              </a:rPr>
              <a:t>  </a:t>
            </a:r>
            <a:endParaRPr>
              <a:solidFill>
                <a:srgbClr val="999999"/>
              </a:solidFill>
            </a:endParaRPr>
          </a:p>
        </p:txBody>
      </p:sp>
      <p:sp>
        <p:nvSpPr>
          <p:cNvPr id="275" name="Google Shape;275;p19"/>
          <p:cNvSpPr/>
          <p:nvPr/>
        </p:nvSpPr>
        <p:spPr>
          <a:xfrm>
            <a:off x="1716234" y="2843726"/>
            <a:ext cx="1726500" cy="1620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276" name="Google Shape;276;p19"/>
          <p:cNvCxnSpPr/>
          <p:nvPr/>
        </p:nvCxnSpPr>
        <p:spPr>
          <a:xfrm>
            <a:off x="4088577" y="1983090"/>
            <a:ext cx="931200" cy="834600"/>
          </a:xfrm>
          <a:prstGeom prst="straightConnector1">
            <a:avLst/>
          </a:prstGeom>
          <a:noFill/>
          <a:ln cap="flat" cmpd="sng" w="9525">
            <a:solidFill>
              <a:srgbClr val="FFFFFF"/>
            </a:solidFill>
            <a:prstDash val="solid"/>
            <a:round/>
            <a:headEnd len="med" w="med" type="none"/>
            <a:tailEnd len="med" w="med" type="none"/>
          </a:ln>
        </p:spPr>
      </p:cxnSp>
      <p:sp>
        <p:nvSpPr>
          <p:cNvPr id="277" name="Google Shape;277;p19"/>
          <p:cNvSpPr/>
          <p:nvPr/>
        </p:nvSpPr>
        <p:spPr>
          <a:xfrm flipH="1">
            <a:off x="3311243" y="2664689"/>
            <a:ext cx="1726500" cy="1620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78" name="Google Shape;278;p19"/>
          <p:cNvSpPr/>
          <p:nvPr/>
        </p:nvSpPr>
        <p:spPr>
          <a:xfrm>
            <a:off x="3310570" y="2843726"/>
            <a:ext cx="1726500" cy="1620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279" name="Google Shape;279;p19"/>
          <p:cNvCxnSpPr/>
          <p:nvPr/>
        </p:nvCxnSpPr>
        <p:spPr>
          <a:xfrm>
            <a:off x="5679063" y="1983090"/>
            <a:ext cx="931200" cy="834600"/>
          </a:xfrm>
          <a:prstGeom prst="straightConnector1">
            <a:avLst/>
          </a:prstGeom>
          <a:noFill/>
          <a:ln cap="flat" cmpd="sng" w="9525">
            <a:solidFill>
              <a:schemeClr val="accent3"/>
            </a:solidFill>
            <a:prstDash val="solid"/>
            <a:round/>
            <a:headEnd len="med" w="med" type="none"/>
            <a:tailEnd len="med" w="med" type="none"/>
          </a:ln>
        </p:spPr>
      </p:cxnSp>
      <p:sp>
        <p:nvSpPr>
          <p:cNvPr id="280" name="Google Shape;280;p19"/>
          <p:cNvSpPr/>
          <p:nvPr/>
        </p:nvSpPr>
        <p:spPr>
          <a:xfrm flipH="1">
            <a:off x="4901728" y="2664689"/>
            <a:ext cx="1726500" cy="1620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1" name="Google Shape;281;p19"/>
          <p:cNvSpPr/>
          <p:nvPr/>
        </p:nvSpPr>
        <p:spPr>
          <a:xfrm>
            <a:off x="4901056" y="2843726"/>
            <a:ext cx="1726500" cy="1620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282" name="Google Shape;282;p19"/>
          <p:cNvSpPr txBox="1"/>
          <p:nvPr/>
        </p:nvSpPr>
        <p:spPr>
          <a:xfrm>
            <a:off x="358177" y="1774326"/>
            <a:ext cx="784200" cy="2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FFFFFF"/>
                </a:solidFill>
                <a:latin typeface="Roboto"/>
                <a:ea typeface="Roboto"/>
                <a:cs typeface="Roboto"/>
                <a:sym typeface="Roboto"/>
              </a:rPr>
              <a:t>1902</a:t>
            </a:r>
            <a:endParaRPr>
              <a:solidFill>
                <a:srgbClr val="FFFFFF"/>
              </a:solidFill>
              <a:latin typeface="Roboto"/>
              <a:ea typeface="Roboto"/>
              <a:cs typeface="Roboto"/>
              <a:sym typeface="Roboto"/>
            </a:endParaRPr>
          </a:p>
        </p:txBody>
      </p:sp>
      <p:sp>
        <p:nvSpPr>
          <p:cNvPr id="283" name="Google Shape;283;p19"/>
          <p:cNvSpPr txBox="1"/>
          <p:nvPr/>
        </p:nvSpPr>
        <p:spPr>
          <a:xfrm>
            <a:off x="3305628" y="1760801"/>
            <a:ext cx="784200" cy="271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ru">
                <a:solidFill>
                  <a:srgbClr val="FFFFFF"/>
                </a:solidFill>
                <a:latin typeface="Roboto"/>
                <a:ea typeface="Roboto"/>
                <a:cs typeface="Roboto"/>
                <a:sym typeface="Roboto"/>
              </a:rPr>
              <a:t>1968</a:t>
            </a:r>
            <a:endParaRPr>
              <a:solidFill>
                <a:srgbClr val="FFFFFF"/>
              </a:solidFill>
              <a:latin typeface="Roboto"/>
              <a:ea typeface="Roboto"/>
              <a:cs typeface="Roboto"/>
              <a:sym typeface="Roboto"/>
            </a:endParaRPr>
          </a:p>
        </p:txBody>
      </p:sp>
      <p:sp>
        <p:nvSpPr>
          <p:cNvPr id="284" name="Google Shape;284;p19"/>
          <p:cNvSpPr txBox="1"/>
          <p:nvPr/>
        </p:nvSpPr>
        <p:spPr>
          <a:xfrm>
            <a:off x="5029248" y="1774326"/>
            <a:ext cx="784200" cy="2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ru">
                <a:solidFill>
                  <a:srgbClr val="FFFFFF"/>
                </a:solidFill>
                <a:latin typeface="Roboto"/>
                <a:ea typeface="Roboto"/>
                <a:cs typeface="Roboto"/>
                <a:sym typeface="Roboto"/>
              </a:rPr>
              <a:t>1970</a:t>
            </a:r>
            <a:endParaRPr>
              <a:solidFill>
                <a:srgbClr val="FFFFFF"/>
              </a:solidFill>
              <a:latin typeface="Roboto"/>
              <a:ea typeface="Roboto"/>
              <a:cs typeface="Roboto"/>
              <a:sym typeface="Roboto"/>
            </a:endParaRPr>
          </a:p>
        </p:txBody>
      </p:sp>
      <p:sp>
        <p:nvSpPr>
          <p:cNvPr id="285" name="Google Shape;285;p19"/>
          <p:cNvSpPr txBox="1"/>
          <p:nvPr/>
        </p:nvSpPr>
        <p:spPr>
          <a:xfrm>
            <a:off x="1831905" y="1685575"/>
            <a:ext cx="784200" cy="2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ru">
                <a:solidFill>
                  <a:srgbClr val="FFFFFF"/>
                </a:solidFill>
                <a:latin typeface="Roboto"/>
                <a:ea typeface="Roboto"/>
                <a:cs typeface="Roboto"/>
                <a:sym typeface="Roboto"/>
              </a:rPr>
              <a:t>1950</a:t>
            </a:r>
            <a:endParaRPr>
              <a:solidFill>
                <a:srgbClr val="FFFFFF"/>
              </a:solidFill>
              <a:latin typeface="Roboto"/>
              <a:ea typeface="Roboto"/>
              <a:cs typeface="Roboto"/>
              <a:sym typeface="Roboto"/>
            </a:endParaRPr>
          </a:p>
        </p:txBody>
      </p:sp>
      <p:sp>
        <p:nvSpPr>
          <p:cNvPr id="286" name="Google Shape;286;p19"/>
          <p:cNvSpPr txBox="1"/>
          <p:nvPr/>
        </p:nvSpPr>
        <p:spPr>
          <a:xfrm>
            <a:off x="5037740" y="3922673"/>
            <a:ext cx="1656000" cy="8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FFFF"/>
                </a:solidFill>
                <a:latin typeface="Roboto"/>
                <a:ea typeface="Roboto"/>
                <a:cs typeface="Roboto"/>
                <a:sym typeface="Roboto"/>
              </a:rPr>
              <a:t>Paulien Hogeweg and Ben Hesper</a:t>
            </a:r>
            <a:endParaRPr>
              <a:solidFill>
                <a:srgbClr val="FFFFFF"/>
              </a:solidFill>
              <a:latin typeface="Roboto"/>
              <a:ea typeface="Roboto"/>
              <a:cs typeface="Roboto"/>
              <a:sym typeface="Roboto"/>
            </a:endParaRPr>
          </a:p>
          <a:p>
            <a:pPr indent="0" lvl="0" marL="0" rtl="0" algn="l">
              <a:spcBef>
                <a:spcPts val="0"/>
              </a:spcBef>
              <a:spcAft>
                <a:spcPts val="1600"/>
              </a:spcAft>
              <a:buNone/>
            </a:pPr>
            <a:r>
              <a:t/>
            </a:r>
            <a:endParaRPr sz="800">
              <a:solidFill>
                <a:schemeClr val="lt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0"/>
          <p:cNvSpPr txBox="1"/>
          <p:nvPr>
            <p:ph idx="2" type="title"/>
          </p:nvPr>
        </p:nvSpPr>
        <p:spPr>
          <a:xfrm>
            <a:off x="1336450" y="2735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2400"/>
              <a:t>Data</a:t>
            </a:r>
            <a:endParaRPr sz="2400"/>
          </a:p>
        </p:txBody>
      </p:sp>
      <p:sp>
        <p:nvSpPr>
          <p:cNvPr id="292" name="Google Shape;292;p20"/>
          <p:cNvSpPr txBox="1"/>
          <p:nvPr>
            <p:ph idx="4294967295" type="body"/>
          </p:nvPr>
        </p:nvSpPr>
        <p:spPr>
          <a:xfrm>
            <a:off x="322625" y="1440900"/>
            <a:ext cx="4654800" cy="2911200"/>
          </a:xfrm>
          <a:prstGeom prst="rect">
            <a:avLst/>
          </a:prstGeom>
        </p:spPr>
        <p:txBody>
          <a:bodyPr anchorCtr="0" anchor="t" bIns="91425" lIns="91425" spcFirstLastPara="1" rIns="91425" wrap="square" tIns="91425">
            <a:noAutofit/>
          </a:bodyPr>
          <a:lstStyle/>
          <a:p>
            <a:pPr indent="-330200" lvl="0" marL="457200" marR="0" rtl="0" algn="l">
              <a:lnSpc>
                <a:spcPct val="115000"/>
              </a:lnSpc>
              <a:spcBef>
                <a:spcPts val="0"/>
              </a:spcBef>
              <a:spcAft>
                <a:spcPts val="0"/>
              </a:spcAft>
              <a:buClr>
                <a:srgbClr val="FFFFFF"/>
              </a:buClr>
              <a:buSzPts val="1600"/>
              <a:buFont typeface="Arial"/>
              <a:buChar char="●"/>
            </a:pPr>
            <a:r>
              <a:rPr lang="ru" sz="1600">
                <a:solidFill>
                  <a:srgbClr val="FFFFFF"/>
                </a:solidFill>
                <a:latin typeface="Arial"/>
                <a:ea typeface="Arial"/>
                <a:cs typeface="Arial"/>
                <a:sym typeface="Arial"/>
              </a:rPr>
              <a:t>nucleotide sequence</a:t>
            </a:r>
            <a:endParaRPr sz="1600">
              <a:solidFill>
                <a:srgbClr val="FFFFFF"/>
              </a:solidFill>
              <a:latin typeface="Arial"/>
              <a:ea typeface="Arial"/>
              <a:cs typeface="Arial"/>
              <a:sym typeface="Arial"/>
            </a:endParaRPr>
          </a:p>
          <a:p>
            <a:pPr indent="-330200" lvl="0" marL="457200" marR="0" rtl="0" algn="l">
              <a:lnSpc>
                <a:spcPct val="115000"/>
              </a:lnSpc>
              <a:spcBef>
                <a:spcPts val="0"/>
              </a:spcBef>
              <a:spcAft>
                <a:spcPts val="0"/>
              </a:spcAft>
              <a:buClr>
                <a:srgbClr val="FFFFFF"/>
              </a:buClr>
              <a:buSzPts val="1600"/>
              <a:buFont typeface="Arial"/>
              <a:buChar char="●"/>
            </a:pPr>
            <a:r>
              <a:rPr lang="ru" sz="1600">
                <a:solidFill>
                  <a:srgbClr val="FFFFFF"/>
                </a:solidFill>
                <a:latin typeface="Arial"/>
                <a:ea typeface="Arial"/>
                <a:cs typeface="Arial"/>
                <a:sym typeface="Arial"/>
              </a:rPr>
              <a:t>protein sequence</a:t>
            </a:r>
            <a:endParaRPr sz="1600">
              <a:solidFill>
                <a:srgbClr val="FFFFFF"/>
              </a:solidFill>
              <a:latin typeface="Arial"/>
              <a:ea typeface="Arial"/>
              <a:cs typeface="Arial"/>
              <a:sym typeface="Arial"/>
            </a:endParaRPr>
          </a:p>
          <a:p>
            <a:pPr indent="-330200" lvl="0" marL="457200" marR="0" rtl="0" algn="l">
              <a:lnSpc>
                <a:spcPct val="115000"/>
              </a:lnSpc>
              <a:spcBef>
                <a:spcPts val="0"/>
              </a:spcBef>
              <a:spcAft>
                <a:spcPts val="0"/>
              </a:spcAft>
              <a:buClr>
                <a:srgbClr val="FFFFFF"/>
              </a:buClr>
              <a:buSzPts val="1600"/>
              <a:buFont typeface="Arial"/>
              <a:buChar char="●"/>
            </a:pPr>
            <a:r>
              <a:rPr lang="ru" sz="1600">
                <a:solidFill>
                  <a:srgbClr val="FFFFFF"/>
                </a:solidFill>
                <a:latin typeface="Arial"/>
                <a:ea typeface="Arial"/>
                <a:cs typeface="Arial"/>
                <a:sym typeface="Arial"/>
              </a:rPr>
              <a:t>macromolecular structure</a:t>
            </a:r>
            <a:endParaRPr/>
          </a:p>
        </p:txBody>
      </p:sp>
      <p:sp>
        <p:nvSpPr>
          <p:cNvPr id="293" name="Google Shape;293;p20"/>
          <p:cNvSpPr txBox="1"/>
          <p:nvPr/>
        </p:nvSpPr>
        <p:spPr>
          <a:xfrm>
            <a:off x="322625" y="2905450"/>
            <a:ext cx="4148100" cy="20205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15000"/>
              </a:lnSpc>
              <a:spcBef>
                <a:spcPts val="0"/>
              </a:spcBef>
              <a:spcAft>
                <a:spcPts val="0"/>
              </a:spcAft>
              <a:buClr>
                <a:srgbClr val="FFFFFF"/>
              </a:buClr>
              <a:buSzPts val="1600"/>
              <a:buChar char="-"/>
            </a:pPr>
            <a:r>
              <a:rPr lang="ru" sz="1600">
                <a:solidFill>
                  <a:srgbClr val="FFFFFF"/>
                </a:solidFill>
              </a:rPr>
              <a:t>stored</a:t>
            </a:r>
            <a:endParaRPr sz="1600">
              <a:solidFill>
                <a:srgbClr val="FFFFFF"/>
              </a:solidFill>
            </a:endParaRPr>
          </a:p>
          <a:p>
            <a:pPr indent="-330200" lvl="0" marL="457200" marR="0" rtl="0" algn="l">
              <a:lnSpc>
                <a:spcPct val="115000"/>
              </a:lnSpc>
              <a:spcBef>
                <a:spcPts val="0"/>
              </a:spcBef>
              <a:spcAft>
                <a:spcPts val="0"/>
              </a:spcAft>
              <a:buClr>
                <a:srgbClr val="FFFFFF"/>
              </a:buClr>
              <a:buSzPts val="1600"/>
              <a:buChar char="-"/>
            </a:pPr>
            <a:r>
              <a:rPr lang="ru" sz="1600">
                <a:solidFill>
                  <a:srgbClr val="FFFFFF"/>
                </a:solidFill>
              </a:rPr>
              <a:t>retrieved</a:t>
            </a:r>
            <a:endParaRPr sz="1600">
              <a:solidFill>
                <a:srgbClr val="FFFFFF"/>
              </a:solidFill>
            </a:endParaRPr>
          </a:p>
          <a:p>
            <a:pPr indent="-330200" lvl="0" marL="457200" marR="0" rtl="0" algn="l">
              <a:lnSpc>
                <a:spcPct val="115000"/>
              </a:lnSpc>
              <a:spcBef>
                <a:spcPts val="0"/>
              </a:spcBef>
              <a:spcAft>
                <a:spcPts val="0"/>
              </a:spcAft>
              <a:buClr>
                <a:srgbClr val="FFFFFF"/>
              </a:buClr>
              <a:buSzPts val="1600"/>
              <a:buChar char="-"/>
            </a:pPr>
            <a:r>
              <a:rPr lang="ru" sz="1600">
                <a:solidFill>
                  <a:srgbClr val="FFFFFF"/>
                </a:solidFill>
              </a:rPr>
              <a:t>analyzed</a:t>
            </a:r>
            <a:endParaRPr sz="1600">
              <a:solidFill>
                <a:srgbClr val="FFFFFF"/>
              </a:solidFill>
              <a:latin typeface="Average"/>
              <a:ea typeface="Average"/>
              <a:cs typeface="Average"/>
              <a:sym typeface="Average"/>
            </a:endParaRPr>
          </a:p>
        </p:txBody>
      </p:sp>
      <p:pic>
        <p:nvPicPr>
          <p:cNvPr id="294" name="Google Shape;294;p20"/>
          <p:cNvPicPr preferRelativeResize="0"/>
          <p:nvPr/>
        </p:nvPicPr>
        <p:blipFill>
          <a:blip r:embed="rId3">
            <a:alphaModFix/>
          </a:blip>
          <a:stretch>
            <a:fillRect/>
          </a:stretch>
        </p:blipFill>
        <p:spPr>
          <a:xfrm>
            <a:off x="3554300" y="1594800"/>
            <a:ext cx="2171936" cy="2199075"/>
          </a:xfrm>
          <a:prstGeom prst="rect">
            <a:avLst/>
          </a:prstGeom>
          <a:noFill/>
          <a:ln>
            <a:noFill/>
          </a:ln>
        </p:spPr>
      </p:pic>
      <p:pic>
        <p:nvPicPr>
          <p:cNvPr id="295" name="Google Shape;295;p20"/>
          <p:cNvPicPr preferRelativeResize="0"/>
          <p:nvPr/>
        </p:nvPicPr>
        <p:blipFill>
          <a:blip r:embed="rId4">
            <a:alphaModFix/>
          </a:blip>
          <a:stretch>
            <a:fillRect/>
          </a:stretch>
        </p:blipFill>
        <p:spPr>
          <a:xfrm>
            <a:off x="6903875" y="115869"/>
            <a:ext cx="2171925" cy="2290607"/>
          </a:xfrm>
          <a:prstGeom prst="rect">
            <a:avLst/>
          </a:prstGeom>
          <a:noFill/>
          <a:ln>
            <a:noFill/>
          </a:ln>
        </p:spPr>
      </p:pic>
      <p:pic>
        <p:nvPicPr>
          <p:cNvPr id="296" name="Google Shape;296;p20"/>
          <p:cNvPicPr preferRelativeResize="0"/>
          <p:nvPr/>
        </p:nvPicPr>
        <p:blipFill rotWithShape="1">
          <a:blip r:embed="rId5">
            <a:alphaModFix/>
          </a:blip>
          <a:srcRect b="0" l="28589" r="27554" t="4223"/>
          <a:stretch/>
        </p:blipFill>
        <p:spPr>
          <a:xfrm>
            <a:off x="6001545" y="2338600"/>
            <a:ext cx="1276700" cy="2788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1"/>
          <p:cNvSpPr txBox="1"/>
          <p:nvPr>
            <p:ph type="title"/>
          </p:nvPr>
        </p:nvSpPr>
        <p:spPr>
          <a:xfrm>
            <a:off x="783150" y="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Computer science</a:t>
            </a:r>
            <a:endParaRPr/>
          </a:p>
        </p:txBody>
      </p:sp>
      <p:sp>
        <p:nvSpPr>
          <p:cNvPr id="302" name="Google Shape;302;p21"/>
          <p:cNvSpPr txBox="1"/>
          <p:nvPr>
            <p:ph idx="1" type="body"/>
          </p:nvPr>
        </p:nvSpPr>
        <p:spPr>
          <a:xfrm>
            <a:off x="1189900" y="914100"/>
            <a:ext cx="5877300" cy="808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FFFFFF"/>
              </a:buClr>
              <a:buSzPts val="1600"/>
              <a:buChar char="●"/>
            </a:pPr>
            <a:r>
              <a:rPr lang="ru" sz="1600">
                <a:solidFill>
                  <a:srgbClr val="FFFFFF"/>
                </a:solidFill>
              </a:rPr>
              <a:t>database technology</a:t>
            </a:r>
            <a:endParaRPr sz="1600">
              <a:solidFill>
                <a:srgbClr val="FFFFFF"/>
              </a:solidFill>
            </a:endParaRPr>
          </a:p>
          <a:p>
            <a:pPr indent="-330200" lvl="0" marL="457200" rtl="0" algn="l">
              <a:spcBef>
                <a:spcPts val="0"/>
              </a:spcBef>
              <a:spcAft>
                <a:spcPts val="0"/>
              </a:spcAft>
              <a:buClr>
                <a:srgbClr val="FFFFFF"/>
              </a:buClr>
              <a:buSzPts val="1600"/>
              <a:buChar char="●"/>
            </a:pPr>
            <a:r>
              <a:rPr lang="ru" sz="1600">
                <a:solidFill>
                  <a:srgbClr val="FFFFFF"/>
                </a:solidFill>
              </a:rPr>
              <a:t>data analysis</a:t>
            </a:r>
            <a:endParaRPr sz="1600">
              <a:solidFill>
                <a:srgbClr val="FFFFFF"/>
              </a:solidFill>
            </a:endParaRPr>
          </a:p>
          <a:p>
            <a:pPr indent="-330200" lvl="0" marL="457200" rtl="0" algn="l">
              <a:spcBef>
                <a:spcPts val="0"/>
              </a:spcBef>
              <a:spcAft>
                <a:spcPts val="0"/>
              </a:spcAft>
              <a:buClr>
                <a:srgbClr val="FFFFFF"/>
              </a:buClr>
              <a:buSzPts val="1600"/>
              <a:buChar char="●"/>
            </a:pPr>
            <a:r>
              <a:rPr lang="ru" sz="1600">
                <a:solidFill>
                  <a:srgbClr val="FFFFFF"/>
                </a:solidFill>
              </a:rPr>
              <a:t>machine learning algorithms</a:t>
            </a:r>
            <a:endParaRPr sz="1600">
              <a:solidFill>
                <a:srgbClr val="FFFFFF"/>
              </a:solidFill>
            </a:endParaRPr>
          </a:p>
          <a:p>
            <a:pPr indent="-330200" lvl="0" marL="457200" rtl="0" algn="l">
              <a:spcBef>
                <a:spcPts val="0"/>
              </a:spcBef>
              <a:spcAft>
                <a:spcPts val="0"/>
              </a:spcAft>
              <a:buSzPts val="1600"/>
              <a:buChar char="●"/>
            </a:pPr>
            <a:r>
              <a:rPr lang="ru" sz="1600"/>
              <a:t>mapping and matching information</a:t>
            </a:r>
            <a:endParaRPr sz="1600"/>
          </a:p>
          <a:p>
            <a:pPr indent="-330200" lvl="0" marL="457200" rtl="0" algn="l">
              <a:spcBef>
                <a:spcPts val="0"/>
              </a:spcBef>
              <a:spcAft>
                <a:spcPts val="0"/>
              </a:spcAft>
              <a:buSzPts val="1600"/>
              <a:buChar char="●"/>
            </a:pPr>
            <a:r>
              <a:rPr lang="ru" sz="1600"/>
              <a:t>modelling</a:t>
            </a:r>
            <a:endParaRPr sz="1600">
              <a:solidFill>
                <a:srgbClr val="FFFFFF"/>
              </a:solidFill>
            </a:endParaRPr>
          </a:p>
        </p:txBody>
      </p:sp>
      <p:pic>
        <p:nvPicPr>
          <p:cNvPr id="303" name="Google Shape;303;p21"/>
          <p:cNvPicPr preferRelativeResize="0"/>
          <p:nvPr/>
        </p:nvPicPr>
        <p:blipFill rotWithShape="1">
          <a:blip r:embed="rId3">
            <a:alphaModFix/>
          </a:blip>
          <a:srcRect b="0" l="0" r="61938" t="0"/>
          <a:stretch/>
        </p:blipFill>
        <p:spPr>
          <a:xfrm>
            <a:off x="0" y="2928650"/>
            <a:ext cx="9144000" cy="2214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2"/>
          <p:cNvSpPr txBox="1"/>
          <p:nvPr>
            <p:ph idx="2" type="title"/>
          </p:nvPr>
        </p:nvSpPr>
        <p:spPr>
          <a:xfrm>
            <a:off x="722650" y="741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2400"/>
              <a:t>Areas of application</a:t>
            </a:r>
            <a:endParaRPr sz="2400"/>
          </a:p>
        </p:txBody>
      </p:sp>
      <p:sp>
        <p:nvSpPr>
          <p:cNvPr id="309" name="Google Shape;309;p22"/>
          <p:cNvSpPr txBox="1"/>
          <p:nvPr/>
        </p:nvSpPr>
        <p:spPr>
          <a:xfrm>
            <a:off x="1267250" y="988225"/>
            <a:ext cx="3000000" cy="1563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lt1"/>
              </a:buClr>
              <a:buSzPts val="1600"/>
              <a:buFont typeface="Lato"/>
              <a:buChar char="●"/>
            </a:pPr>
            <a:r>
              <a:rPr lang="ru" sz="1600">
                <a:solidFill>
                  <a:schemeClr val="lt1"/>
                </a:solidFill>
                <a:latin typeface="Lato"/>
                <a:ea typeface="Lato"/>
                <a:cs typeface="Lato"/>
                <a:sym typeface="Lato"/>
              </a:rPr>
              <a:t>healthcare</a:t>
            </a:r>
            <a:endParaRPr sz="1600">
              <a:solidFill>
                <a:schemeClr val="lt1"/>
              </a:solidFill>
              <a:latin typeface="Lato"/>
              <a:ea typeface="Lato"/>
              <a:cs typeface="Lato"/>
              <a:sym typeface="Lato"/>
            </a:endParaRPr>
          </a:p>
          <a:p>
            <a:pPr indent="-330200" lvl="0" marL="457200" rtl="0" algn="l">
              <a:lnSpc>
                <a:spcPct val="115000"/>
              </a:lnSpc>
              <a:spcBef>
                <a:spcPts val="0"/>
              </a:spcBef>
              <a:spcAft>
                <a:spcPts val="0"/>
              </a:spcAft>
              <a:buClr>
                <a:schemeClr val="lt1"/>
              </a:buClr>
              <a:buSzPts val="1600"/>
              <a:buFont typeface="Lato"/>
              <a:buChar char="●"/>
            </a:pPr>
            <a:r>
              <a:rPr lang="ru" sz="1600">
                <a:solidFill>
                  <a:schemeClr val="lt1"/>
                </a:solidFill>
                <a:latin typeface="Lato"/>
                <a:ea typeface="Lato"/>
                <a:cs typeface="Lato"/>
                <a:sym typeface="Lato"/>
              </a:rPr>
              <a:t>pharmacology</a:t>
            </a:r>
            <a:endParaRPr sz="1600">
              <a:solidFill>
                <a:schemeClr val="lt1"/>
              </a:solidFill>
              <a:latin typeface="Lato"/>
              <a:ea typeface="Lato"/>
              <a:cs typeface="Lato"/>
              <a:sym typeface="Lato"/>
            </a:endParaRPr>
          </a:p>
          <a:p>
            <a:pPr indent="-330200" lvl="0" marL="457200" rtl="0" algn="l">
              <a:lnSpc>
                <a:spcPct val="115000"/>
              </a:lnSpc>
              <a:spcBef>
                <a:spcPts val="0"/>
              </a:spcBef>
              <a:spcAft>
                <a:spcPts val="0"/>
              </a:spcAft>
              <a:buClr>
                <a:schemeClr val="lt1"/>
              </a:buClr>
              <a:buSzPts val="1600"/>
              <a:buFont typeface="Lato"/>
              <a:buChar char="●"/>
            </a:pPr>
            <a:r>
              <a:rPr lang="ru" sz="1600">
                <a:solidFill>
                  <a:schemeClr val="lt1"/>
                </a:solidFill>
                <a:latin typeface="Lato"/>
                <a:ea typeface="Lato"/>
                <a:cs typeface="Lato"/>
                <a:sym typeface="Lato"/>
              </a:rPr>
              <a:t>agriculture</a:t>
            </a:r>
            <a:endParaRPr sz="1600">
              <a:solidFill>
                <a:schemeClr val="lt1"/>
              </a:solidFill>
              <a:latin typeface="Lato"/>
              <a:ea typeface="Lato"/>
              <a:cs typeface="Lato"/>
              <a:sym typeface="Lato"/>
            </a:endParaRPr>
          </a:p>
          <a:p>
            <a:pPr indent="-330200" lvl="0" marL="457200" rtl="0" algn="l">
              <a:lnSpc>
                <a:spcPct val="115000"/>
              </a:lnSpc>
              <a:spcBef>
                <a:spcPts val="0"/>
              </a:spcBef>
              <a:spcAft>
                <a:spcPts val="0"/>
              </a:spcAft>
              <a:buClr>
                <a:schemeClr val="lt1"/>
              </a:buClr>
              <a:buSzPts val="1600"/>
              <a:buFont typeface="Lato"/>
              <a:buChar char="●"/>
            </a:pPr>
            <a:r>
              <a:rPr lang="ru" sz="1600">
                <a:solidFill>
                  <a:schemeClr val="lt1"/>
                </a:solidFill>
                <a:latin typeface="Lato"/>
                <a:ea typeface="Lato"/>
                <a:cs typeface="Lato"/>
                <a:sym typeface="Lato"/>
              </a:rPr>
              <a:t>classical biology</a:t>
            </a:r>
            <a:endParaRPr sz="1600">
              <a:solidFill>
                <a:schemeClr val="lt1"/>
              </a:solidFill>
              <a:latin typeface="Lato"/>
              <a:ea typeface="Lato"/>
              <a:cs typeface="Lato"/>
              <a:sym typeface="Lato"/>
            </a:endParaRPr>
          </a:p>
          <a:p>
            <a:pPr indent="-330200" lvl="0" marL="457200" rtl="0" algn="l">
              <a:lnSpc>
                <a:spcPct val="115000"/>
              </a:lnSpc>
              <a:spcBef>
                <a:spcPts val="0"/>
              </a:spcBef>
              <a:spcAft>
                <a:spcPts val="0"/>
              </a:spcAft>
              <a:buClr>
                <a:schemeClr val="lt1"/>
              </a:buClr>
              <a:buSzPts val="1600"/>
              <a:buFont typeface="Lato"/>
              <a:buChar char="●"/>
            </a:pPr>
            <a:r>
              <a:rPr lang="ru" sz="1600">
                <a:solidFill>
                  <a:schemeClr val="lt1"/>
                </a:solidFill>
                <a:latin typeface="Lato"/>
                <a:ea typeface="Lato"/>
                <a:cs typeface="Lato"/>
                <a:sym typeface="Lato"/>
              </a:rPr>
              <a:t>evolution</a:t>
            </a:r>
            <a:endParaRPr sz="1600">
              <a:solidFill>
                <a:schemeClr val="lt1"/>
              </a:solidFill>
              <a:latin typeface="Lato"/>
              <a:ea typeface="Lato"/>
              <a:cs typeface="Lato"/>
              <a:sym typeface="Lato"/>
            </a:endParaRPr>
          </a:p>
        </p:txBody>
      </p:sp>
      <p:pic>
        <p:nvPicPr>
          <p:cNvPr id="310" name="Google Shape;310;p22"/>
          <p:cNvPicPr preferRelativeResize="0"/>
          <p:nvPr/>
        </p:nvPicPr>
        <p:blipFill>
          <a:blip r:embed="rId3">
            <a:alphaModFix/>
          </a:blip>
          <a:stretch>
            <a:fillRect/>
          </a:stretch>
        </p:blipFill>
        <p:spPr>
          <a:xfrm>
            <a:off x="152400" y="2704525"/>
            <a:ext cx="3517807" cy="2286575"/>
          </a:xfrm>
          <a:prstGeom prst="rect">
            <a:avLst/>
          </a:prstGeom>
          <a:noFill/>
          <a:ln>
            <a:noFill/>
          </a:ln>
        </p:spPr>
      </p:pic>
      <p:sp>
        <p:nvSpPr>
          <p:cNvPr id="311" name="Google Shape;311;p22"/>
          <p:cNvSpPr txBox="1"/>
          <p:nvPr/>
        </p:nvSpPr>
        <p:spPr>
          <a:xfrm>
            <a:off x="4661425" y="988225"/>
            <a:ext cx="4763700" cy="2979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SzPts val="1600"/>
              <a:buFont typeface="Lato"/>
              <a:buChar char="●"/>
            </a:pPr>
            <a:r>
              <a:rPr lang="ru" sz="1600">
                <a:latin typeface="Lato"/>
                <a:ea typeface="Lato"/>
                <a:cs typeface="Lato"/>
                <a:sym typeface="Lato"/>
              </a:rPr>
              <a:t>sequence alignment</a:t>
            </a:r>
            <a:endParaRPr sz="1600">
              <a:latin typeface="Lato"/>
              <a:ea typeface="Lato"/>
              <a:cs typeface="Lato"/>
              <a:sym typeface="Lato"/>
            </a:endParaRPr>
          </a:p>
          <a:p>
            <a:pPr indent="-330200" lvl="0" marL="457200" rtl="0" algn="l">
              <a:lnSpc>
                <a:spcPct val="115000"/>
              </a:lnSpc>
              <a:spcBef>
                <a:spcPts val="0"/>
              </a:spcBef>
              <a:spcAft>
                <a:spcPts val="0"/>
              </a:spcAft>
              <a:buSzPts val="1600"/>
              <a:buFont typeface="Lato"/>
              <a:buChar char="●"/>
            </a:pPr>
            <a:r>
              <a:rPr lang="ru" sz="1600">
                <a:uFill>
                  <a:noFill/>
                </a:uFill>
                <a:latin typeface="Lato"/>
                <a:ea typeface="Lato"/>
                <a:cs typeface="Lato"/>
                <a:sym typeface="Lato"/>
                <a:hlinkClick r:id="rId4"/>
              </a:rPr>
              <a:t>gene finding</a:t>
            </a:r>
            <a:endParaRPr sz="1600">
              <a:latin typeface="Lato"/>
              <a:ea typeface="Lato"/>
              <a:cs typeface="Lato"/>
              <a:sym typeface="Lato"/>
            </a:endParaRPr>
          </a:p>
          <a:p>
            <a:pPr indent="-330200" lvl="0" marL="457200" rtl="0" algn="l">
              <a:lnSpc>
                <a:spcPct val="115000"/>
              </a:lnSpc>
              <a:spcBef>
                <a:spcPts val="0"/>
              </a:spcBef>
              <a:spcAft>
                <a:spcPts val="0"/>
              </a:spcAft>
              <a:buSzPts val="1600"/>
              <a:buFont typeface="Lato"/>
              <a:buChar char="●"/>
            </a:pPr>
            <a:r>
              <a:rPr lang="ru" sz="1600">
                <a:latin typeface="Lato"/>
                <a:ea typeface="Lato"/>
                <a:cs typeface="Lato"/>
                <a:sym typeface="Lato"/>
              </a:rPr>
              <a:t>d</a:t>
            </a:r>
            <a:r>
              <a:rPr lang="ru" sz="1600">
                <a:uFill>
                  <a:noFill/>
                </a:uFill>
                <a:latin typeface="Lato"/>
                <a:ea typeface="Lato"/>
                <a:cs typeface="Lato"/>
                <a:sym typeface="Lato"/>
                <a:hlinkClick r:id="rId5"/>
              </a:rPr>
              <a:t>rug design</a:t>
            </a:r>
            <a:endParaRPr sz="1600">
              <a:latin typeface="Lato"/>
              <a:ea typeface="Lato"/>
              <a:cs typeface="Lato"/>
              <a:sym typeface="Lato"/>
            </a:endParaRPr>
          </a:p>
          <a:p>
            <a:pPr indent="-330200" lvl="0" marL="457200" rtl="0" algn="l">
              <a:lnSpc>
                <a:spcPct val="115000"/>
              </a:lnSpc>
              <a:spcBef>
                <a:spcPts val="0"/>
              </a:spcBef>
              <a:spcAft>
                <a:spcPts val="0"/>
              </a:spcAft>
              <a:buSzPts val="1600"/>
              <a:buFont typeface="Lato"/>
              <a:buChar char="●"/>
            </a:pPr>
            <a:r>
              <a:rPr lang="ru" sz="1600">
                <a:latin typeface="Lato"/>
                <a:ea typeface="Lato"/>
                <a:cs typeface="Lato"/>
                <a:sym typeface="Lato"/>
              </a:rPr>
              <a:t>genome decoding</a:t>
            </a:r>
            <a:endParaRPr sz="1600">
              <a:latin typeface="Lato"/>
              <a:ea typeface="Lato"/>
              <a:cs typeface="Lato"/>
              <a:sym typeface="Lato"/>
            </a:endParaRPr>
          </a:p>
          <a:p>
            <a:pPr indent="-330200" lvl="0" marL="457200" rtl="0" algn="l">
              <a:lnSpc>
                <a:spcPct val="115000"/>
              </a:lnSpc>
              <a:spcBef>
                <a:spcPts val="0"/>
              </a:spcBef>
              <a:spcAft>
                <a:spcPts val="0"/>
              </a:spcAft>
              <a:buSzPts val="1600"/>
              <a:buFont typeface="Lato"/>
              <a:buChar char="●"/>
            </a:pPr>
            <a:r>
              <a:rPr lang="ru" sz="1600">
                <a:latin typeface="Lato"/>
                <a:ea typeface="Lato"/>
                <a:cs typeface="Lato"/>
                <a:sym typeface="Lato"/>
              </a:rPr>
              <a:t>protein structure alignment</a:t>
            </a:r>
            <a:endParaRPr/>
          </a:p>
          <a:p>
            <a:pPr indent="-330200" lvl="0" marL="457200" rtl="0" algn="l">
              <a:lnSpc>
                <a:spcPct val="115000"/>
              </a:lnSpc>
              <a:spcBef>
                <a:spcPts val="0"/>
              </a:spcBef>
              <a:spcAft>
                <a:spcPts val="0"/>
              </a:spcAft>
              <a:buSzPts val="1600"/>
              <a:buFont typeface="Lato"/>
              <a:buChar char="●"/>
            </a:pPr>
            <a:r>
              <a:rPr lang="ru" sz="1600">
                <a:uFill>
                  <a:noFill/>
                </a:uFill>
                <a:latin typeface="Lato"/>
                <a:ea typeface="Lato"/>
                <a:cs typeface="Lato"/>
                <a:sym typeface="Lato"/>
                <a:hlinkClick r:id="rId6"/>
              </a:rPr>
              <a:t>protein structure prediction</a:t>
            </a:r>
            <a:endParaRPr sz="1600">
              <a:latin typeface="Lato"/>
              <a:ea typeface="Lato"/>
              <a:cs typeface="Lato"/>
              <a:sym typeface="Lato"/>
            </a:endParaRPr>
          </a:p>
          <a:p>
            <a:pPr indent="-330200" lvl="0" marL="457200" rtl="0" algn="l">
              <a:lnSpc>
                <a:spcPct val="115000"/>
              </a:lnSpc>
              <a:spcBef>
                <a:spcPts val="0"/>
              </a:spcBef>
              <a:spcAft>
                <a:spcPts val="0"/>
              </a:spcAft>
              <a:buSzPts val="1600"/>
              <a:buFont typeface="Lato"/>
              <a:buChar char="●"/>
            </a:pPr>
            <a:r>
              <a:rPr lang="ru" sz="1600">
                <a:latin typeface="Lato"/>
                <a:ea typeface="Lato"/>
                <a:cs typeface="Lato"/>
                <a:sym typeface="Lato"/>
              </a:rPr>
              <a:t>prediction of </a:t>
            </a:r>
            <a:r>
              <a:rPr lang="ru" sz="1600">
                <a:uFill>
                  <a:noFill/>
                </a:uFill>
                <a:latin typeface="Lato"/>
                <a:ea typeface="Lato"/>
                <a:cs typeface="Lato"/>
                <a:sym typeface="Lato"/>
                <a:hlinkClick r:id="rId7"/>
              </a:rPr>
              <a:t>gene expression</a:t>
            </a:r>
            <a:endParaRPr/>
          </a:p>
          <a:p>
            <a:pPr indent="-330200" lvl="0" marL="457200" rtl="0" algn="l">
              <a:lnSpc>
                <a:spcPct val="115000"/>
              </a:lnSpc>
              <a:spcBef>
                <a:spcPts val="0"/>
              </a:spcBef>
              <a:spcAft>
                <a:spcPts val="0"/>
              </a:spcAft>
              <a:buSzPts val="1600"/>
              <a:buFont typeface="Lato"/>
              <a:buChar char="●"/>
            </a:pPr>
            <a:r>
              <a:rPr lang="ru" sz="1600">
                <a:latin typeface="Lato"/>
                <a:ea typeface="Lato"/>
                <a:cs typeface="Lato"/>
                <a:sym typeface="Lato"/>
              </a:rPr>
              <a:t>genome-wide association studies</a:t>
            </a:r>
            <a:endParaRPr sz="1600">
              <a:latin typeface="Lato"/>
              <a:ea typeface="Lato"/>
              <a:cs typeface="Lato"/>
              <a:sym typeface="Lato"/>
            </a:endParaRPr>
          </a:p>
          <a:p>
            <a:pPr indent="-330200" lvl="0" marL="457200" rtl="0" algn="l">
              <a:lnSpc>
                <a:spcPct val="115000"/>
              </a:lnSpc>
              <a:spcBef>
                <a:spcPts val="0"/>
              </a:spcBef>
              <a:spcAft>
                <a:spcPts val="0"/>
              </a:spcAft>
              <a:buSzPts val="1600"/>
              <a:buFont typeface="Lato"/>
              <a:buChar char="●"/>
            </a:pPr>
            <a:r>
              <a:rPr lang="ru" sz="1600">
                <a:latin typeface="Lato"/>
                <a:ea typeface="Lato"/>
                <a:cs typeface="Lato"/>
                <a:sym typeface="Lato"/>
              </a:rPr>
              <a:t>modeling of </a:t>
            </a:r>
            <a:r>
              <a:rPr lang="ru" sz="1600">
                <a:uFill>
                  <a:noFill/>
                </a:uFill>
                <a:latin typeface="Lato"/>
                <a:ea typeface="Lato"/>
                <a:cs typeface="Lato"/>
                <a:sym typeface="Lato"/>
                <a:hlinkClick r:id="rId8"/>
              </a:rPr>
              <a:t>evolution</a:t>
            </a:r>
            <a:endParaRPr sz="1600">
              <a:latin typeface="Lato"/>
              <a:ea typeface="Lato"/>
              <a:cs typeface="Lato"/>
              <a:sym typeface="Lato"/>
            </a:endParaRPr>
          </a:p>
          <a:p>
            <a:pPr indent="-330200" lvl="0" marL="457200" rtl="0" algn="l">
              <a:lnSpc>
                <a:spcPct val="115000"/>
              </a:lnSpc>
              <a:spcBef>
                <a:spcPts val="0"/>
              </a:spcBef>
              <a:spcAft>
                <a:spcPts val="0"/>
              </a:spcAft>
              <a:buSzPts val="1600"/>
              <a:buFont typeface="Lato"/>
              <a:buChar char="●"/>
            </a:pPr>
            <a:r>
              <a:rPr lang="ru" sz="1600">
                <a:uFill>
                  <a:noFill/>
                </a:uFill>
                <a:latin typeface="Lato"/>
                <a:ea typeface="Lato"/>
                <a:cs typeface="Lato"/>
                <a:sym typeface="Lato"/>
                <a:hlinkClick r:id="rId9"/>
              </a:rPr>
              <a:t>cell divisio</a:t>
            </a:r>
            <a:r>
              <a:rPr lang="ru" sz="1600">
                <a:latin typeface="Lato"/>
                <a:ea typeface="Lato"/>
                <a:cs typeface="Lato"/>
                <a:sym typeface="Lato"/>
              </a:rPr>
              <a:t>n</a:t>
            </a:r>
            <a:endParaRPr sz="16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pic>
        <p:nvPicPr>
          <p:cNvPr id="316" name="Google Shape;316;p23"/>
          <p:cNvPicPr preferRelativeResize="0"/>
          <p:nvPr/>
        </p:nvPicPr>
        <p:blipFill>
          <a:blip r:embed="rId3">
            <a:alphaModFix/>
          </a:blip>
          <a:stretch>
            <a:fillRect/>
          </a:stretch>
        </p:blipFill>
        <p:spPr>
          <a:xfrm>
            <a:off x="5067050" y="12"/>
            <a:ext cx="3509700" cy="2619025"/>
          </a:xfrm>
          <a:prstGeom prst="rect">
            <a:avLst/>
          </a:prstGeom>
          <a:noFill/>
          <a:ln>
            <a:noFill/>
          </a:ln>
        </p:spPr>
      </p:pic>
      <p:pic>
        <p:nvPicPr>
          <p:cNvPr id="317" name="Google Shape;317;p23"/>
          <p:cNvPicPr preferRelativeResize="0"/>
          <p:nvPr/>
        </p:nvPicPr>
        <p:blipFill rotWithShape="1">
          <a:blip r:embed="rId4">
            <a:alphaModFix/>
          </a:blip>
          <a:srcRect b="26964" l="19165" r="0" t="0"/>
          <a:stretch/>
        </p:blipFill>
        <p:spPr>
          <a:xfrm>
            <a:off x="4728275" y="2812625"/>
            <a:ext cx="4334250" cy="2226526"/>
          </a:xfrm>
          <a:prstGeom prst="rect">
            <a:avLst/>
          </a:prstGeom>
          <a:noFill/>
          <a:ln>
            <a:noFill/>
          </a:ln>
        </p:spPr>
      </p:pic>
      <p:pic>
        <p:nvPicPr>
          <p:cNvPr id="318" name="Google Shape;318;p23"/>
          <p:cNvPicPr preferRelativeResize="0"/>
          <p:nvPr/>
        </p:nvPicPr>
        <p:blipFill>
          <a:blip r:embed="rId5">
            <a:alphaModFix/>
          </a:blip>
          <a:stretch>
            <a:fillRect/>
          </a:stretch>
        </p:blipFill>
        <p:spPr>
          <a:xfrm>
            <a:off x="272875" y="2523000"/>
            <a:ext cx="3714750" cy="2476500"/>
          </a:xfrm>
          <a:prstGeom prst="rect">
            <a:avLst/>
          </a:prstGeom>
          <a:noFill/>
          <a:ln>
            <a:noFill/>
          </a:ln>
        </p:spPr>
      </p:pic>
      <p:pic>
        <p:nvPicPr>
          <p:cNvPr id="319" name="Google Shape;319;p23"/>
          <p:cNvPicPr preferRelativeResize="0"/>
          <p:nvPr/>
        </p:nvPicPr>
        <p:blipFill>
          <a:blip r:embed="rId6">
            <a:alphaModFix/>
          </a:blip>
          <a:stretch>
            <a:fillRect/>
          </a:stretch>
        </p:blipFill>
        <p:spPr>
          <a:xfrm>
            <a:off x="1135725" y="591100"/>
            <a:ext cx="3200175" cy="1800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